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52.xml" ContentType="application/vnd.openxmlformats-officedocument.presentationml.slide+xml"/>
  <Override PartName="/ppt/slides/slide49.xml" ContentType="application/vnd.openxmlformats-officedocument.presentationml.slide+xml"/>
  <Override PartName="/ppt/slides/slide68.xml" ContentType="application/vnd.openxmlformats-officedocument.presentationml.slide+xml"/>
  <Override PartName="/ppt/slides/slide33.xml" ContentType="application/vnd.openxmlformats-officedocument.presentationml.slide+xml"/>
  <Override PartName="/ppt/slides/slide87.xml" ContentType="application/vnd.openxmlformats-officedocument.presentationml.slide+xml"/>
  <Default Extension="bin" ContentType="application/vnd.openxmlformats-officedocument.presentationml.printerSettings"/>
  <Override PartName="/ppt/slides/slide92.xml" ContentType="application/vnd.openxmlformats-officedocument.presentationml.slide+xml"/>
  <Default Extension="wmf" ContentType="image/x-wmf"/>
  <Override PartName="/ppt/notesSlides/notesSlide13.xml" ContentType="application/vnd.openxmlformats-officedocument.presentationml.notes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slides/slide56.xml" ContentType="application/vnd.openxmlformats-officedocument.presentationml.slide+xml"/>
  <Override PartName="/ppt/slides/slide75.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slides/slide61.xml" ContentType="application/vnd.openxmlformats-officedocument.presentationml.slide+xml"/>
  <Override PartName="/ppt/slides/slide80.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notesSlides/notesSlide17.xml" ContentType="application/vnd.openxmlformats-officedocument.presentationml.notesSlide+xml"/>
  <Override PartName="/ppt/notesSlides/notesSlide6.xml" ContentType="application/vnd.openxmlformats-officedocument.presentationml.notesSlide+xml"/>
  <Override PartName="/ppt/slides/slide79.xml" ContentType="application/vnd.openxmlformats-officedocument.presentationml.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65.xml" ContentType="application/vnd.openxmlformats-officedocument.presentationml.slide+xml"/>
  <Override PartName="/ppt/slides/slide84.xml" ContentType="application/vnd.openxmlformats-officedocument.presentationml.slide+xml"/>
  <Override PartName="/ppt/slides/slide46.xml" ContentType="application/vnd.openxmlformats-officedocument.presentationml.slide+xml"/>
  <Override PartName="/ppt/notesSlides/notesSlide8.xml" ContentType="application/vnd.openxmlformats-officedocument.presentationml.notesSlide+xml"/>
  <Override PartName="/ppt/notesSlides/notesSlide22.xml" ContentType="application/vnd.openxmlformats-officedocument.presentationml.notesSlide+xml"/>
  <Override PartName="/ppt/slides/slide70.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53.xml" ContentType="application/vnd.openxmlformats-officedocument.presentationml.slide+xml"/>
  <Override PartName="/ppt/slides/slide15.xml" ContentType="application/vnd.openxmlformats-officedocument.presentationml.slide+xml"/>
  <Override PartName="/ppt/slides/slide69.xml" ContentType="application/vnd.openxmlformats-officedocument.presentationml.slide+xml"/>
  <Override PartName="/ppt/slides/slide88.xml" ContentType="application/vnd.openxmlformats-officedocument.presentationml.slide+xml"/>
  <Override PartName="/ppt/slides/slide72.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slides/slide93.xml" ContentType="application/vnd.openxmlformats-officedocument.presentationml.slide+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57.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slides/slide62.xml" ContentType="application/vnd.openxmlformats-officedocument.presentationml.slide+xml"/>
  <Override PartName="/ppt/slides/slide81.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notesSlides/notesSlide18.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Default Extension="jpeg" ContentType="image/jpeg"/>
  <Override PartName="/ppt/notesSlides/notesSlide23.xml" ContentType="application/vnd.openxmlformats-officedocument.presentationml.notesSlide+xml"/>
  <Override PartName="/ppt/slides/slide8.xml" ContentType="application/vnd.openxmlformats-officedocument.presentationml.slide+xml"/>
  <Override PartName="/ppt/slideLayouts/slideLayout6.xml" ContentType="application/vnd.openxmlformats-officedocument.presentationml.slideLayout+xml"/>
  <Override PartName="/ppt/slides/slide12.xml" ContentType="application/vnd.openxmlformats-officedocument.presentationml.slide+xml"/>
  <Override PartName="/ppt/slides/slide28.xml" ContentType="application/vnd.openxmlformats-officedocument.presentationml.slide+xml"/>
  <Override PartName="/ppt/slides/slide50.xml" ContentType="application/vnd.openxmlformats-officedocument.presentationml.slide+xml"/>
  <Override PartName="/ppt/slides/slide66.xml" ContentType="application/vnd.openxmlformats-officedocument.presentationml.slide+xml"/>
  <Override PartName="/ppt/slides/slide85.xml" ContentType="application/vnd.openxmlformats-officedocument.presentationml.slide+xml"/>
  <Override PartName="/ppt/slides/slide47.xml" ContentType="application/vnd.openxmlformats-officedocument.presentationml.slide+xml"/>
  <Override PartName="/ppt/slides/slide31.xml" ContentType="application/vnd.openxmlformats-officedocument.presentationml.slide+xml"/>
  <Override PartName="/ppt/notesSlides/notesSlide9.xml" ContentType="application/vnd.openxmlformats-officedocument.presentationml.notesSlide+xml"/>
  <Override PartName="/ppt/slides/slide71.xml" ContentType="application/vnd.openxmlformats-officedocument.presentationml.slide+xml"/>
  <Override PartName="/ppt/slides/slide90.xml" ContentType="application/vnd.openxmlformats-officedocument.presentationml.slide+xml"/>
  <Override PartName="/ppt/notesSlides/notesSlide11.xml" ContentType="application/vnd.openxmlformats-officedocument.presentationml.notesSlide+xml"/>
  <Default Extension="rels" ContentType="application/vnd.openxmlformats-package.relationships+xml"/>
  <Override PartName="/ppt/slides/slide16.xml" ContentType="application/vnd.openxmlformats-officedocument.presentationml.slide+xml"/>
  <Override PartName="/ppt/slides/slide35.xml" ContentType="application/vnd.openxmlformats-officedocument.presentationml.slide+xml"/>
  <Override PartName="/ppt/slides/slide54.xml" ContentType="application/vnd.openxmlformats-officedocument.presentationml.slide+xml"/>
  <Override PartName="/ppt/slides/slide73.xml" ContentType="application/vnd.openxmlformats-officedocument.presentationml.slide+xml"/>
  <Override PartName="/ppt/slides/slide1.xml" ContentType="application/vnd.openxmlformats-officedocument.presentationml.slide+xml"/>
  <Override PartName="/ppt/slides/slide89.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slides/slide94.xml" ContentType="application/vnd.openxmlformats-officedocument.presentationml.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slides/slide58.xml" ContentType="application/vnd.openxmlformats-officedocument.presentationml.slide+xml"/>
  <Override PartName="/ppt/slides/slide77.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slides/slide96.xml" ContentType="application/vnd.openxmlformats-officedocument.presentationml.slide+xml"/>
  <Override PartName="/ppt/slides/slide82.xml" ContentType="application/vnd.openxmlformats-officedocument.presentationml.slide+xml"/>
  <Override PartName="/ppt/slides/slide63.xml" ContentType="application/vnd.openxmlformats-officedocument.presentationml.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67.xml" ContentType="application/vnd.openxmlformats-officedocument.presentationml.slide+xml"/>
  <Override PartName="/ppt/slides/slide48.xml" ContentType="application/vnd.openxmlformats-officedocument.presentationml.slide+xml"/>
  <Override PartName="/ppt/slides/slide32.xml" ContentType="application/vnd.openxmlformats-officedocument.presentationml.slide+xml"/>
  <Override PartName="/ppt/slideLayouts/slideLayout7.xml" ContentType="application/vnd.openxmlformats-officedocument.presentationml.slideLayout+xml"/>
  <Override PartName="/ppt/viewProps.xml" ContentType="application/vnd.openxmlformats-officedocument.presentationml.viewProps+xml"/>
  <Override PartName="/ppt/slides/slide29.xml" ContentType="application/vnd.openxmlformats-officedocument.presentationml.slide+xml"/>
  <Override PartName="/ppt/slides/slide86.xml" ContentType="application/vnd.openxmlformats-officedocument.presentationml.slide+xml"/>
  <Override PartName="/ppt/notesSlides/notesSlide10.xml" ContentType="application/vnd.openxmlformats-officedocument.presentationml.notesSlide+xml"/>
  <Override PartName="/ppt/slides/slide91.xml" ContentType="application/vnd.openxmlformats-officedocument.presentationml.slide+xml"/>
  <Override PartName="/ppt/notesMasters/notesMaster1.xml" ContentType="application/vnd.openxmlformats-officedocument.presentationml.notesMaster+xml"/>
  <Override PartName="/docProps/app.xml" ContentType="application/vnd.openxmlformats-officedocument.extended-properties+xml"/>
  <Override PartName="/ppt/notesSlides/notesSlide12.xml" ContentType="application/vnd.openxmlformats-officedocument.presentationml.notesSlide+xml"/>
  <Override PartName="/ppt/presentation.xml" ContentType="application/vnd.openxmlformats-officedocument.presentationml.presentation.main+xml"/>
  <Override PartName="/ppt/slides/slide17.xml" ContentType="application/vnd.openxmlformats-officedocument.presentationml.slide+xml"/>
  <Override PartName="/ppt/slides/slide36.xml" ContentType="application/vnd.openxmlformats-officedocument.presentationml.slide+xml"/>
  <Override PartName="/ppt/slides/slide55.xml" ContentType="application/vnd.openxmlformats-officedocument.presentationml.slide+xml"/>
  <Override PartName="/ppt/slides/slide74.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22.xml" ContentType="application/vnd.openxmlformats-officedocument.presentationml.slide+xml"/>
  <Override PartName="/ppt/slides/slide41.xml" ContentType="application/vnd.openxmlformats-officedocument.presentationml.slide+xml"/>
  <Override PartName="/ppt/slides/slide60.xml" ContentType="application/vnd.openxmlformats-officedocument.presentationml.slide+xml"/>
  <Override PartName="/ppt/slides/slide95.xml" ContentType="application/vnd.openxmlformats-officedocument.presentationml.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slides/slide59.xml" ContentType="application/vnd.openxmlformats-officedocument.presentationml.slide+xml"/>
  <Override PartName="/ppt/slides/slide78.xml" ContentType="application/vnd.openxmlformats-officedocument.presentationml.slide+xml"/>
  <Override PartName="/ppt/slides/slide97.xml" ContentType="application/vnd.openxmlformats-officedocument.presentationml.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slides/slide64.xml" ContentType="application/vnd.openxmlformats-officedocument.presentationml.slide+xml"/>
  <Override PartName="/ppt/slides/slide83.xml" ContentType="application/vnd.openxmlformats-officedocument.presentationml.slide+xml"/>
  <Override PartName="/ppt/slides/slide6.xml" ContentType="application/vnd.openxmlformats-officedocument.presentationml.slide+xml"/>
  <Override PartName="/ppt/notesSlides/notesSlide21.xml" ContentType="application/vnd.openxmlformats-officedocument.presentationml.notesSlide+xml"/>
  <Default Extension="pdf" ContentType="application/pdf"/>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99"/>
  </p:notesMasterIdLst>
  <p:sldIdLst>
    <p:sldId id="257" r:id="rId2"/>
    <p:sldId id="462" r:id="rId3"/>
    <p:sldId id="409" r:id="rId4"/>
    <p:sldId id="331" r:id="rId5"/>
    <p:sldId id="334" r:id="rId6"/>
    <p:sldId id="413" r:id="rId7"/>
    <p:sldId id="411" r:id="rId8"/>
    <p:sldId id="415" r:id="rId9"/>
    <p:sldId id="419" r:id="rId10"/>
    <p:sldId id="420" r:id="rId11"/>
    <p:sldId id="434" r:id="rId12"/>
    <p:sldId id="435" r:id="rId13"/>
    <p:sldId id="436" r:id="rId14"/>
    <p:sldId id="424" r:id="rId15"/>
    <p:sldId id="468" r:id="rId16"/>
    <p:sldId id="469" r:id="rId17"/>
    <p:sldId id="470" r:id="rId18"/>
    <p:sldId id="471" r:id="rId19"/>
    <p:sldId id="472" r:id="rId20"/>
    <p:sldId id="473" r:id="rId21"/>
    <p:sldId id="474" r:id="rId22"/>
    <p:sldId id="465" r:id="rId23"/>
    <p:sldId id="466" r:id="rId24"/>
    <p:sldId id="467" r:id="rId25"/>
    <p:sldId id="355" r:id="rId26"/>
    <p:sldId id="437" r:id="rId27"/>
    <p:sldId id="356" r:id="rId28"/>
    <p:sldId id="358" r:id="rId29"/>
    <p:sldId id="359" r:id="rId30"/>
    <p:sldId id="360" r:id="rId31"/>
    <p:sldId id="361" r:id="rId32"/>
    <p:sldId id="362" r:id="rId33"/>
    <p:sldId id="363" r:id="rId34"/>
    <p:sldId id="364" r:id="rId35"/>
    <p:sldId id="490" r:id="rId36"/>
    <p:sldId id="498" r:id="rId37"/>
    <p:sldId id="491" r:id="rId38"/>
    <p:sldId id="492" r:id="rId39"/>
    <p:sldId id="493" r:id="rId40"/>
    <p:sldId id="494" r:id="rId41"/>
    <p:sldId id="495" r:id="rId42"/>
    <p:sldId id="496" r:id="rId43"/>
    <p:sldId id="497" r:id="rId44"/>
    <p:sldId id="447" r:id="rId45"/>
    <p:sldId id="385" r:id="rId46"/>
    <p:sldId id="386" r:id="rId47"/>
    <p:sldId id="387" r:id="rId48"/>
    <p:sldId id="446" r:id="rId49"/>
    <p:sldId id="264" r:id="rId50"/>
    <p:sldId id="265" r:id="rId51"/>
    <p:sldId id="389" r:id="rId52"/>
    <p:sldId id="275" r:id="rId53"/>
    <p:sldId id="267" r:id="rId54"/>
    <p:sldId id="448" r:id="rId55"/>
    <p:sldId id="276" r:id="rId56"/>
    <p:sldId id="457" r:id="rId57"/>
    <p:sldId id="475" r:id="rId58"/>
    <p:sldId id="278" r:id="rId59"/>
    <p:sldId id="476" r:id="rId60"/>
    <p:sldId id="279" r:id="rId61"/>
    <p:sldId id="477" r:id="rId62"/>
    <p:sldId id="280" r:id="rId63"/>
    <p:sldId id="478" r:id="rId64"/>
    <p:sldId id="281" r:id="rId65"/>
    <p:sldId id="284" r:id="rId66"/>
    <p:sldId id="282" r:id="rId67"/>
    <p:sldId id="482" r:id="rId68"/>
    <p:sldId id="479" r:id="rId69"/>
    <p:sldId id="480" r:id="rId70"/>
    <p:sldId id="483" r:id="rId71"/>
    <p:sldId id="484" r:id="rId72"/>
    <p:sldId id="485" r:id="rId73"/>
    <p:sldId id="481" r:id="rId74"/>
    <p:sldId id="486" r:id="rId75"/>
    <p:sldId id="487" r:id="rId76"/>
    <p:sldId id="458" r:id="rId77"/>
    <p:sldId id="459" r:id="rId78"/>
    <p:sldId id="488" r:id="rId79"/>
    <p:sldId id="460" r:id="rId80"/>
    <p:sldId id="305" r:id="rId81"/>
    <p:sldId id="393" r:id="rId82"/>
    <p:sldId id="443" r:id="rId83"/>
    <p:sldId id="444" r:id="rId84"/>
    <p:sldId id="445" r:id="rId85"/>
    <p:sldId id="395" r:id="rId86"/>
    <p:sldId id="397" r:id="rId87"/>
    <p:sldId id="398" r:id="rId88"/>
    <p:sldId id="401" r:id="rId89"/>
    <p:sldId id="456" r:id="rId90"/>
    <p:sldId id="403" r:id="rId91"/>
    <p:sldId id="404" r:id="rId92"/>
    <p:sldId id="449" r:id="rId93"/>
    <p:sldId id="450" r:id="rId94"/>
    <p:sldId id="452" r:id="rId95"/>
    <p:sldId id="453" r:id="rId96"/>
    <p:sldId id="454" r:id="rId97"/>
    <p:sldId id="306" r:id="rId9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8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p:restoredLeft sz="15620"/>
    <p:restoredTop sz="94660"/>
  </p:normalViewPr>
  <p:slideViewPr>
    <p:cSldViewPr snapToGrid="0" snapToObjects="1">
      <p:cViewPr varScale="1">
        <p:scale>
          <a:sx n="72" d="100"/>
          <a:sy n="72" d="100"/>
        </p:scale>
        <p:origin x="-1392" y="-1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01" Type="http://schemas.openxmlformats.org/officeDocument/2006/relationships/presProps" Target="presProps.xml"/><Relationship Id="rId102" Type="http://schemas.openxmlformats.org/officeDocument/2006/relationships/viewProps" Target="viewProps.xml"/><Relationship Id="rId103" Type="http://schemas.openxmlformats.org/officeDocument/2006/relationships/theme" Target="theme/theme1.xml"/><Relationship Id="rId10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notesMaster" Target="notesMasters/notesMaster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printerSettings" Target="printerSettings/printerSettings1.bin"/><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89C528-0344-D947-A5E2-E4E55C8A2EA8}" type="datetimeFigureOut">
              <a:rPr lang="en-US" smtClean="0"/>
              <a:pPr/>
              <a:t>9/18/19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DBCAD5-81B0-2C45-98EC-569AE186D0B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F35435E0-AD92-FB46-ADA6-86E9744F0383}" type="slidenum">
              <a:rPr lang="en-GB"/>
              <a:pPr/>
              <a:t>7</a:t>
            </a:fld>
            <a:endParaRPr lang="en-GB"/>
          </a:p>
        </p:txBody>
      </p:sp>
      <p:sp>
        <p:nvSpPr>
          <p:cNvPr id="22531" name="Rectangle 2"/>
          <p:cNvSpPr>
            <a:spLocks noGrp="1" noRot="1" noChangeAspect="1" noChangeArrowheads="1" noTextEdit="1"/>
          </p:cNvSpPr>
          <p:nvPr>
            <p:ph type="sldImg"/>
          </p:nvPr>
        </p:nvSpPr>
        <p:spPr>
          <a:xfrm>
            <a:off x="3055938" y="398463"/>
            <a:ext cx="4575175" cy="3430587"/>
          </a:xfrm>
          <a:ln/>
        </p:spPr>
      </p:sp>
      <p:sp>
        <p:nvSpPr>
          <p:cNvPr id="22532" name="Rectangle 3"/>
          <p:cNvSpPr>
            <a:spLocks noGrp="1" noChangeArrowheads="1"/>
          </p:cNvSpPr>
          <p:nvPr>
            <p:ph type="body" idx="1"/>
          </p:nvPr>
        </p:nvSpPr>
        <p:spPr>
          <a:xfrm>
            <a:off x="225562" y="1012106"/>
            <a:ext cx="3797735" cy="6902179"/>
          </a:xfrm>
          <a:noFill/>
          <a:ln/>
        </p:spPr>
        <p:txBody>
          <a:bodyPr/>
          <a:lstStyle/>
          <a:p>
            <a:pPr eaLnBrk="1" hangingPunct="1"/>
            <a:r>
              <a:rPr lang="en-GB">
                <a:ea typeface="Times New Roman" charset="0"/>
                <a:cs typeface="Times New Roman" charset="0"/>
              </a:rPr>
              <a:t>Educational intent:</a:t>
            </a:r>
          </a:p>
          <a:p>
            <a:pPr eaLnBrk="1" hangingPunct="1"/>
            <a:r>
              <a:rPr lang="en-GB">
                <a:ea typeface="Times New Roman" charset="0"/>
                <a:cs typeface="Times New Roman" charset="0"/>
              </a:rPr>
              <a:t>to further illustrate overlap of comorbidities</a:t>
            </a:r>
          </a:p>
          <a:p>
            <a:pPr eaLnBrk="1" hangingPunct="1"/>
            <a:endParaRPr lang="en-GB">
              <a:ea typeface="Times New Roman" charset="0"/>
              <a:cs typeface="Times New Roman" charset="0"/>
            </a:endParaRPr>
          </a:p>
          <a:p>
            <a:pPr eaLnBrk="1" hangingPunct="1"/>
            <a:r>
              <a:rPr lang="en-GB">
                <a:ea typeface="Times New Roman" charset="0"/>
                <a:cs typeface="Times New Roman" charset="0"/>
              </a:rPr>
              <a:t>SPEAKERS’ NOTES</a:t>
            </a:r>
          </a:p>
          <a:p>
            <a:pPr eaLnBrk="1" hangingPunct="1"/>
            <a:r>
              <a:rPr lang="en-GB" sz="1000">
                <a:ea typeface="Times New Roman" charset="0"/>
                <a:cs typeface="Times New Roman" charset="0"/>
              </a:rPr>
              <a:t>The study examined patterns of comorbid and associated problems in a total population sample of children with and without DSM-III-R ADHD.</a:t>
            </a:r>
          </a:p>
          <a:p>
            <a:pPr eaLnBrk="1" hangingPunct="1"/>
            <a:r>
              <a:rPr lang="en-GB" sz="1000">
                <a:ea typeface="Times New Roman" charset="0"/>
                <a:cs typeface="Times New Roman" charset="0"/>
              </a:rPr>
              <a:t>It showed that 87% of children meeting full criteria for ADHD (3.7% of the population) had one or more </a:t>
            </a:r>
            <a:r>
              <a:rPr lang="en-GB" sz="1000"/>
              <a:t>— and 67% at least two — comorbid diagnoses. The most common comorbidities were oppositional defiant disorder and developmental coordination disorder.</a:t>
            </a:r>
          </a:p>
          <a:p>
            <a:pPr eaLnBrk="1" hangingPunct="1"/>
            <a:r>
              <a:rPr lang="en-GB" sz="1000"/>
              <a:t>The study concluded that pure ADHD is rare even in a general population sample.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80F63A77-4827-E147-AE10-894C5F862E1B}" type="slidenum">
              <a:rPr lang="en-GB">
                <a:latin typeface="Arial" charset="0"/>
                <a:ea typeface="ＭＳ Ｐゴシック" charset="-128"/>
                <a:cs typeface="ＭＳ Ｐゴシック" charset="-128"/>
              </a:rPr>
              <a:pPr/>
              <a:t>15</a:t>
            </a:fld>
            <a:endParaRPr lang="en-GB">
              <a:latin typeface="Arial" charset="0"/>
              <a:ea typeface="ＭＳ Ｐゴシック" charset="-128"/>
              <a:cs typeface="ＭＳ Ｐゴシック" charset="-128"/>
            </a:endParaRPr>
          </a:p>
        </p:txBody>
      </p:sp>
      <p:sp>
        <p:nvSpPr>
          <p:cNvPr id="30726" name="Rectangle 6"/>
          <p:cNvSpPr>
            <a:spLocks noGrp="1" noRot="1" noChangeAspect="1" noChangeArrowheads="1" noTextEdit="1"/>
          </p:cNvSpPr>
          <p:nvPr>
            <p:ph type="sldImg"/>
          </p:nvPr>
        </p:nvSpPr>
        <p:spPr>
          <a:xfrm>
            <a:off x="1104900" y="684213"/>
            <a:ext cx="4800600" cy="3600450"/>
          </a:xfrm>
          <a:ln/>
        </p:spPr>
      </p:sp>
      <p:sp>
        <p:nvSpPr>
          <p:cNvPr id="25604" name="Rectangle 7"/>
          <p:cNvSpPr>
            <a:spLocks noGrp="1" noChangeArrowheads="1"/>
          </p:cNvSpPr>
          <p:nvPr>
            <p:ph type="body" idx="1"/>
          </p:nvPr>
        </p:nvSpPr>
        <p:spPr>
          <a:xfrm>
            <a:off x="1125538" y="4572000"/>
            <a:ext cx="5046662" cy="2720975"/>
          </a:xfrm>
          <a:noFill/>
          <a:ln/>
        </p:spPr>
        <p:txBody>
          <a:bodyPr/>
          <a:lstStyle/>
          <a:p>
            <a:pPr eaLnBrk="1" hangingPunct="1"/>
            <a:r>
              <a:rPr lang="en-US">
                <a:latin typeface="Arial" charset="0"/>
                <a:ea typeface="Arial" charset="0"/>
                <a:cs typeface="Arial" charset="0"/>
              </a:rPr>
              <a:t>Attention Deficit Hyperactivity Disorder is a real disorder with real consequences for the child affected and their family</a:t>
            </a:r>
          </a:p>
          <a:p>
            <a:pPr eaLnBrk="1" hangingPunct="1"/>
            <a:r>
              <a:rPr lang="en-US">
                <a:latin typeface="Arial" charset="0"/>
                <a:ea typeface="Arial" charset="0"/>
                <a:cs typeface="Arial" charset="0"/>
              </a:rPr>
              <a:t>Children with ADHD cannot help it.  Their brain grows and works in a different</a:t>
            </a:r>
            <a:br>
              <a:rPr lang="en-US">
                <a:latin typeface="Arial" charset="0"/>
                <a:ea typeface="Arial" charset="0"/>
                <a:cs typeface="Arial" charset="0"/>
              </a:rPr>
            </a:br>
            <a:r>
              <a:rPr lang="en-US">
                <a:latin typeface="Arial" charset="0"/>
                <a:ea typeface="Arial" charset="0"/>
                <a:cs typeface="Arial" charset="0"/>
              </a:rPr>
              <a:t>way from those not affected</a:t>
            </a:r>
          </a:p>
          <a:p>
            <a:pPr eaLnBrk="1" hangingPunct="1"/>
            <a:r>
              <a:rPr lang="en-US">
                <a:latin typeface="Arial" charset="0"/>
                <a:ea typeface="Arial" charset="0"/>
                <a:cs typeface="Arial" charset="0"/>
              </a:rPr>
              <a:t>If a child has problems at home, at school and with friends, it is possible they may have ADHD</a:t>
            </a:r>
          </a:p>
          <a:p>
            <a:pPr eaLnBrk="1" hangingPunct="1"/>
            <a:r>
              <a:rPr lang="en-US">
                <a:latin typeface="Arial" charset="0"/>
                <a:ea typeface="Arial" charset="0"/>
                <a:cs typeface="Arial" charset="0"/>
              </a:rPr>
              <a:t>Many children can be careless, distracted or react too suddenly and thoughtlessly. Children with ADHD do all of these things so that the temptation is to think that commonsense teaching will suffice. But it doesn’t, they need a different approach.  Why is that?</a:t>
            </a:r>
          </a:p>
        </p:txBody>
      </p:sp>
      <p:sp>
        <p:nvSpPr>
          <p:cNvPr id="25605" name="Text Box 8"/>
          <p:cNvSpPr txBox="1">
            <a:spLocks noChangeArrowheads="1"/>
          </p:cNvSpPr>
          <p:nvPr/>
        </p:nvSpPr>
        <p:spPr bwMode="auto">
          <a:xfrm>
            <a:off x="1125538" y="8094663"/>
            <a:ext cx="4759325" cy="438150"/>
          </a:xfrm>
          <a:prstGeom prst="rect">
            <a:avLst/>
          </a:prstGeom>
          <a:noFill/>
          <a:ln w="9525">
            <a:noFill/>
            <a:miter lim="800000"/>
            <a:headEnd/>
            <a:tailEnd/>
          </a:ln>
        </p:spPr>
        <p:txBody>
          <a:bodyPr anchor="b">
            <a:prstTxWarp prst="textNoShape">
              <a:avLst/>
            </a:prstTxWarp>
            <a:spAutoFit/>
          </a:bodyPr>
          <a:lstStyle/>
          <a:p>
            <a:pPr marL="180975" indent="-180975">
              <a:lnSpc>
                <a:spcPct val="85000"/>
              </a:lnSpc>
              <a:tabLst>
                <a:tab pos="180975" algn="l"/>
              </a:tabLst>
            </a:pPr>
            <a:r>
              <a:rPr lang="en-US" sz="800" b="1">
                <a:solidFill>
                  <a:schemeClr val="tx1"/>
                </a:solidFill>
                <a:effectLst/>
              </a:rPr>
              <a:t>References:</a:t>
            </a:r>
          </a:p>
          <a:p>
            <a:pPr marL="180975" indent="-180975">
              <a:lnSpc>
                <a:spcPct val="85000"/>
              </a:lnSpc>
              <a:tabLst>
                <a:tab pos="180975" algn="l"/>
              </a:tabLst>
            </a:pPr>
            <a:r>
              <a:rPr lang="en-US" sz="800">
                <a:solidFill>
                  <a:schemeClr val="tx1"/>
                </a:solidFill>
                <a:effectLst/>
              </a:rPr>
              <a:t>1.	National Institute for Clinical Excellence. Full Guidance – Attention deficit hyperactivity disorder: Diagnosis and management of ADHD in children, young people and adults, March 2009</a:t>
            </a:r>
            <a:endParaRPr lang="en-GB" sz="800">
              <a:solidFill>
                <a:schemeClr val="tx1"/>
              </a:solidFill>
              <a:effectLs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59EF794-7623-F947-913C-3F64764B9EAD}" type="slidenum">
              <a:rPr lang="en-GB">
                <a:latin typeface="Arial" charset="0"/>
                <a:ea typeface="ＭＳ Ｐゴシック" charset="-128"/>
                <a:cs typeface="ＭＳ Ｐゴシック" charset="-128"/>
              </a:rPr>
              <a:pPr/>
              <a:t>16</a:t>
            </a:fld>
            <a:endParaRPr lang="en-GB">
              <a:latin typeface="Arial" charset="0"/>
              <a:ea typeface="ＭＳ Ｐゴシック" charset="-128"/>
              <a:cs typeface="ＭＳ Ｐゴシック" charset="-128"/>
            </a:endParaRPr>
          </a:p>
        </p:txBody>
      </p:sp>
      <p:sp>
        <p:nvSpPr>
          <p:cNvPr id="32773" name="Rectangle 5"/>
          <p:cNvSpPr>
            <a:spLocks noGrp="1" noRot="1" noChangeAspect="1" noChangeArrowheads="1" noTextEdit="1"/>
          </p:cNvSpPr>
          <p:nvPr>
            <p:ph type="sldImg"/>
          </p:nvPr>
        </p:nvSpPr>
        <p:spPr>
          <a:xfrm>
            <a:off x="1104900" y="684213"/>
            <a:ext cx="4800600" cy="3600450"/>
          </a:xfrm>
          <a:ln/>
        </p:spPr>
      </p:sp>
      <p:sp>
        <p:nvSpPr>
          <p:cNvPr id="27652" name="Rectangle 6"/>
          <p:cNvSpPr>
            <a:spLocks noGrp="1" noChangeArrowheads="1"/>
          </p:cNvSpPr>
          <p:nvPr>
            <p:ph type="body" idx="1"/>
          </p:nvPr>
        </p:nvSpPr>
        <p:spPr>
          <a:noFill/>
          <a:ln/>
        </p:spPr>
        <p:txBody>
          <a:bodyPr/>
          <a:lstStyle/>
          <a:p>
            <a:pPr eaLnBrk="1" hangingPunct="1"/>
            <a:r>
              <a:rPr lang="en-US">
                <a:latin typeface="Arial" charset="0"/>
                <a:ea typeface="Arial" charset="0"/>
                <a:cs typeface="Arial" charset="0"/>
              </a:rPr>
              <a:t>The three core symptoms of ADHD are inattention, impulsivity and hyperactivity when they are persistent and impact on daily functions.</a:t>
            </a:r>
          </a:p>
          <a:p>
            <a:pPr eaLnBrk="1" hangingPunct="1"/>
            <a:r>
              <a:rPr lang="en-US">
                <a:latin typeface="Arial" charset="0"/>
                <a:ea typeface="Arial" charset="0"/>
                <a:cs typeface="Arial" charset="0"/>
              </a:rPr>
              <a:t>We will look in turn at the behaviours that children exhibit as a result of these symptoms but before we do, in your experience, what behaviour traits do you recognise as being caused by ADHD?</a:t>
            </a:r>
          </a:p>
        </p:txBody>
      </p:sp>
      <p:sp>
        <p:nvSpPr>
          <p:cNvPr id="27653" name="Text Box 4"/>
          <p:cNvSpPr txBox="1">
            <a:spLocks noChangeArrowheads="1"/>
          </p:cNvSpPr>
          <p:nvPr/>
        </p:nvSpPr>
        <p:spPr bwMode="auto">
          <a:xfrm>
            <a:off x="1125538" y="8094663"/>
            <a:ext cx="4759325" cy="438150"/>
          </a:xfrm>
          <a:prstGeom prst="rect">
            <a:avLst/>
          </a:prstGeom>
          <a:noFill/>
          <a:ln w="9525">
            <a:noFill/>
            <a:miter lim="800000"/>
            <a:headEnd/>
            <a:tailEnd/>
          </a:ln>
        </p:spPr>
        <p:txBody>
          <a:bodyPr anchor="b">
            <a:prstTxWarp prst="textNoShape">
              <a:avLst/>
            </a:prstTxWarp>
            <a:spAutoFit/>
          </a:bodyPr>
          <a:lstStyle/>
          <a:p>
            <a:pPr marL="180975" indent="-180975">
              <a:lnSpc>
                <a:spcPct val="85000"/>
              </a:lnSpc>
              <a:tabLst>
                <a:tab pos="180975" algn="l"/>
              </a:tabLst>
            </a:pPr>
            <a:r>
              <a:rPr lang="en-US" sz="800" b="1">
                <a:solidFill>
                  <a:schemeClr val="tx1"/>
                </a:solidFill>
                <a:effectLst/>
              </a:rPr>
              <a:t>References:</a:t>
            </a:r>
          </a:p>
          <a:p>
            <a:pPr marL="180975" indent="-180975">
              <a:lnSpc>
                <a:spcPct val="85000"/>
              </a:lnSpc>
              <a:tabLst>
                <a:tab pos="180975" algn="l"/>
              </a:tabLst>
            </a:pPr>
            <a:r>
              <a:rPr lang="en-US" sz="800">
                <a:solidFill>
                  <a:schemeClr val="tx1"/>
                </a:solidFill>
                <a:effectLst/>
              </a:rPr>
              <a:t>1.	American Psychiatric Association. Diagnostic and Statistical Manual of Psychiatric Disorders 	DSM-IV-TR (2009) </a:t>
            </a:r>
            <a:endParaRPr lang="en-GB" sz="800">
              <a:solidFill>
                <a:schemeClr val="tx1"/>
              </a:solidFill>
              <a:effectLs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994A37E5-1BAD-0942-8E71-076AD26D0AE7}" type="slidenum">
              <a:rPr lang="en-GB">
                <a:latin typeface="Arial" charset="0"/>
                <a:ea typeface="ＭＳ Ｐゴシック" charset="-128"/>
                <a:cs typeface="ＭＳ Ｐゴシック" charset="-128"/>
              </a:rPr>
              <a:pPr/>
              <a:t>17</a:t>
            </a:fld>
            <a:endParaRPr lang="en-GB">
              <a:latin typeface="Arial" charset="0"/>
              <a:ea typeface="ＭＳ Ｐゴシック" charset="-128"/>
              <a:cs typeface="ＭＳ Ｐゴシック" charset="-128"/>
            </a:endParaRPr>
          </a:p>
        </p:txBody>
      </p:sp>
      <p:sp>
        <p:nvSpPr>
          <p:cNvPr id="34821" name="Rectangle 5"/>
          <p:cNvSpPr>
            <a:spLocks noGrp="1" noRot="1" noChangeAspect="1" noChangeArrowheads="1" noTextEdit="1"/>
          </p:cNvSpPr>
          <p:nvPr>
            <p:ph type="sldImg"/>
          </p:nvPr>
        </p:nvSpPr>
        <p:spPr>
          <a:xfrm>
            <a:off x="1104900" y="684213"/>
            <a:ext cx="4800600" cy="3600450"/>
          </a:xfrm>
          <a:ln/>
        </p:spPr>
      </p:sp>
      <p:sp>
        <p:nvSpPr>
          <p:cNvPr id="29700" name="Rectangle 6"/>
          <p:cNvSpPr>
            <a:spLocks noGrp="1" noChangeArrowheads="1"/>
          </p:cNvSpPr>
          <p:nvPr>
            <p:ph type="body" idx="1"/>
          </p:nvPr>
        </p:nvSpPr>
        <p:spPr>
          <a:noFill/>
          <a:ln/>
        </p:spPr>
        <p:txBody>
          <a:bodyPr/>
          <a:lstStyle/>
          <a:p>
            <a:pPr eaLnBrk="1" hangingPunct="1"/>
            <a:r>
              <a:rPr lang="en-US">
                <a:latin typeface="Arial" charset="0"/>
                <a:ea typeface="Arial" charset="0"/>
                <a:cs typeface="Arial" charset="0"/>
              </a:rPr>
              <a:t>Ask group to share signs and symptoms they recognise as ADHD traits in children in their school/experience and put them up on flip chart/white board</a:t>
            </a:r>
          </a:p>
          <a:p>
            <a:pPr eaLnBrk="1" hangingPunct="1"/>
            <a:endParaRPr lang="en-US">
              <a:latin typeface="Arial" charset="0"/>
              <a:ea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729AA45A-B87F-0745-8B4E-B1B7EB69CED3}" type="slidenum">
              <a:rPr lang="en-GB">
                <a:latin typeface="Arial" charset="0"/>
                <a:ea typeface="ＭＳ Ｐゴシック" charset="-128"/>
                <a:cs typeface="ＭＳ Ｐゴシック" charset="-128"/>
              </a:rPr>
              <a:pPr/>
              <a:t>18</a:t>
            </a:fld>
            <a:endParaRPr lang="en-GB">
              <a:latin typeface="Arial" charset="0"/>
              <a:ea typeface="ＭＳ Ｐゴシック" charset="-128"/>
              <a:cs typeface="ＭＳ Ｐゴシック" charset="-128"/>
            </a:endParaRPr>
          </a:p>
        </p:txBody>
      </p:sp>
      <p:sp>
        <p:nvSpPr>
          <p:cNvPr id="36869" name="Rectangle 5"/>
          <p:cNvSpPr>
            <a:spLocks noGrp="1" noRot="1" noChangeAspect="1" noChangeArrowheads="1" noTextEdit="1"/>
          </p:cNvSpPr>
          <p:nvPr>
            <p:ph type="sldImg"/>
          </p:nvPr>
        </p:nvSpPr>
        <p:spPr>
          <a:xfrm>
            <a:off x="1104900" y="684213"/>
            <a:ext cx="4800600" cy="3600450"/>
          </a:xfrm>
          <a:ln/>
        </p:spPr>
      </p:sp>
      <p:sp>
        <p:nvSpPr>
          <p:cNvPr id="31748" name="Rectangle 6"/>
          <p:cNvSpPr>
            <a:spLocks noGrp="1" noChangeArrowheads="1"/>
          </p:cNvSpPr>
          <p:nvPr>
            <p:ph type="body" idx="1"/>
          </p:nvPr>
        </p:nvSpPr>
        <p:spPr>
          <a:xfrm>
            <a:off x="1125538" y="4572000"/>
            <a:ext cx="5046662" cy="3270250"/>
          </a:xfrm>
          <a:noFill/>
          <a:ln/>
        </p:spPr>
        <p:txBody>
          <a:bodyPr/>
          <a:lstStyle/>
          <a:p>
            <a:pPr eaLnBrk="1" hangingPunct="1"/>
            <a:r>
              <a:rPr lang="en-US">
                <a:latin typeface="Arial" charset="0"/>
                <a:ea typeface="Arial" charset="0"/>
                <a:cs typeface="Arial" charset="0"/>
              </a:rPr>
              <a:t>Ask group if they recognise any of these symptoms or how they may see them manifested in the classroom</a:t>
            </a:r>
          </a:p>
          <a:p>
            <a:pPr eaLnBrk="1" hangingPunct="1"/>
            <a:r>
              <a:rPr lang="en-US">
                <a:latin typeface="Arial" charset="0"/>
                <a:ea typeface="Arial" charset="0"/>
                <a:cs typeface="Arial" charset="0"/>
              </a:rPr>
              <a:t>Inattentive symptoms will manifest in different ways. Ask group what signs they can think of that they see in the classroom e.g. </a:t>
            </a:r>
            <a:r>
              <a:rPr lang="en-GB">
                <a:latin typeface="Arial" charset="0"/>
                <a:ea typeface="Arial" charset="0"/>
                <a:cs typeface="Arial" charset="0"/>
              </a:rPr>
              <a:t>Trouble following instructions - tasks not completed, disorganised - messy desk or cluttered book bag, careless - messy, work full of mistakes, not listening/has not heard</a:t>
            </a:r>
            <a:endParaRPr lang="en-US">
              <a:latin typeface="Arial" charset="0"/>
              <a:ea typeface="Arial" charset="0"/>
              <a:cs typeface="Arial" charset="0"/>
            </a:endParaRPr>
          </a:p>
        </p:txBody>
      </p:sp>
      <p:sp>
        <p:nvSpPr>
          <p:cNvPr id="31749" name="Text Box 4"/>
          <p:cNvSpPr txBox="1">
            <a:spLocks noChangeArrowheads="1"/>
          </p:cNvSpPr>
          <p:nvPr/>
        </p:nvSpPr>
        <p:spPr bwMode="auto">
          <a:xfrm>
            <a:off x="1125538" y="8094663"/>
            <a:ext cx="4759325" cy="438150"/>
          </a:xfrm>
          <a:prstGeom prst="rect">
            <a:avLst/>
          </a:prstGeom>
          <a:noFill/>
          <a:ln w="9525">
            <a:noFill/>
            <a:miter lim="800000"/>
            <a:headEnd/>
            <a:tailEnd/>
          </a:ln>
        </p:spPr>
        <p:txBody>
          <a:bodyPr anchor="b">
            <a:prstTxWarp prst="textNoShape">
              <a:avLst/>
            </a:prstTxWarp>
            <a:spAutoFit/>
          </a:bodyPr>
          <a:lstStyle/>
          <a:p>
            <a:pPr marL="180975" indent="-180975">
              <a:lnSpc>
                <a:spcPct val="85000"/>
              </a:lnSpc>
              <a:tabLst>
                <a:tab pos="180975" algn="l"/>
              </a:tabLst>
            </a:pPr>
            <a:r>
              <a:rPr lang="en-US" sz="800" b="1">
                <a:solidFill>
                  <a:schemeClr val="tx1"/>
                </a:solidFill>
                <a:effectLst/>
              </a:rPr>
              <a:t>References:</a:t>
            </a:r>
          </a:p>
          <a:p>
            <a:pPr marL="180975" indent="-180975">
              <a:lnSpc>
                <a:spcPct val="85000"/>
              </a:lnSpc>
              <a:tabLst>
                <a:tab pos="180975" algn="l"/>
              </a:tabLst>
            </a:pPr>
            <a:r>
              <a:rPr lang="en-US" sz="800">
                <a:solidFill>
                  <a:schemeClr val="tx1"/>
                </a:solidFill>
                <a:effectLst/>
              </a:rPr>
              <a:t>1.	American Psychiatric Association. Diagnostic and Statistical Manual of Psychiatric Disorders 	DSM-IV-TR (2009) </a:t>
            </a:r>
            <a:endParaRPr lang="en-GB" sz="800">
              <a:solidFill>
                <a:schemeClr val="tx1"/>
              </a:solidFill>
              <a:effectLs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18B6F6FE-9BCE-0F40-A357-C1AEAC3E691C}" type="slidenum">
              <a:rPr lang="en-GB">
                <a:latin typeface="Arial" charset="0"/>
                <a:ea typeface="ＭＳ Ｐゴシック" charset="-128"/>
                <a:cs typeface="ＭＳ Ｐゴシック" charset="-128"/>
              </a:rPr>
              <a:pPr/>
              <a:t>19</a:t>
            </a:fld>
            <a:endParaRPr lang="en-GB">
              <a:latin typeface="Arial" charset="0"/>
              <a:ea typeface="ＭＳ Ｐゴシック" charset="-128"/>
              <a:cs typeface="ＭＳ Ｐゴシック" charset="-128"/>
            </a:endParaRPr>
          </a:p>
        </p:txBody>
      </p:sp>
      <p:sp>
        <p:nvSpPr>
          <p:cNvPr id="38919" name="Rectangle 7"/>
          <p:cNvSpPr>
            <a:spLocks noGrp="1" noRot="1" noChangeAspect="1" noChangeArrowheads="1" noTextEdit="1"/>
          </p:cNvSpPr>
          <p:nvPr>
            <p:ph type="sldImg"/>
          </p:nvPr>
        </p:nvSpPr>
        <p:spPr>
          <a:xfrm>
            <a:off x="1104900" y="684213"/>
            <a:ext cx="4800600" cy="3600450"/>
          </a:xfrm>
          <a:ln/>
        </p:spPr>
      </p:sp>
      <p:sp>
        <p:nvSpPr>
          <p:cNvPr id="33796" name="Rectangle 8"/>
          <p:cNvSpPr>
            <a:spLocks noGrp="1" noChangeArrowheads="1"/>
          </p:cNvSpPr>
          <p:nvPr>
            <p:ph type="body" idx="1"/>
          </p:nvPr>
        </p:nvSpPr>
        <p:spPr>
          <a:noFill/>
          <a:ln/>
        </p:spPr>
        <p:txBody>
          <a:bodyPr/>
          <a:lstStyle/>
          <a:p>
            <a:pPr eaLnBrk="1" hangingPunct="1"/>
            <a:r>
              <a:rPr lang="en-US">
                <a:latin typeface="Arial" charset="0"/>
                <a:ea typeface="Arial" charset="0"/>
                <a:cs typeface="Arial" charset="0"/>
              </a:rPr>
              <a:t>Ask group if they recognise any of these symptoms or how they may see them manifested in the classroom. Hyperactive symptoms will manifest in different ways. e.g.</a:t>
            </a:r>
            <a:r>
              <a:rPr lang="en-GB">
                <a:latin typeface="Arial" charset="0"/>
                <a:ea typeface="Arial" charset="0"/>
                <a:cs typeface="Arial" charset="0"/>
              </a:rPr>
              <a:t> Difficulty remaining seated and excessive fidgetiness, interrupting during</a:t>
            </a:r>
            <a:br>
              <a:rPr lang="en-GB">
                <a:latin typeface="Arial" charset="0"/>
                <a:ea typeface="Arial" charset="0"/>
                <a:cs typeface="Arial" charset="0"/>
              </a:rPr>
            </a:br>
            <a:r>
              <a:rPr lang="en-GB">
                <a:latin typeface="Arial" charset="0"/>
                <a:ea typeface="Arial" charset="0"/>
                <a:cs typeface="Arial" charset="0"/>
              </a:rPr>
              <a:t>quiet study</a:t>
            </a:r>
          </a:p>
        </p:txBody>
      </p:sp>
      <p:sp>
        <p:nvSpPr>
          <p:cNvPr id="33797" name="Text Box 4"/>
          <p:cNvSpPr txBox="1">
            <a:spLocks noChangeArrowheads="1"/>
          </p:cNvSpPr>
          <p:nvPr/>
        </p:nvSpPr>
        <p:spPr bwMode="auto">
          <a:xfrm>
            <a:off x="1125538" y="8094663"/>
            <a:ext cx="4759325" cy="438150"/>
          </a:xfrm>
          <a:prstGeom prst="rect">
            <a:avLst/>
          </a:prstGeom>
          <a:noFill/>
          <a:ln w="9525">
            <a:noFill/>
            <a:miter lim="800000"/>
            <a:headEnd/>
            <a:tailEnd/>
          </a:ln>
        </p:spPr>
        <p:txBody>
          <a:bodyPr anchor="b">
            <a:prstTxWarp prst="textNoShape">
              <a:avLst/>
            </a:prstTxWarp>
            <a:spAutoFit/>
          </a:bodyPr>
          <a:lstStyle/>
          <a:p>
            <a:pPr marL="180975" indent="-180975">
              <a:lnSpc>
                <a:spcPct val="85000"/>
              </a:lnSpc>
              <a:tabLst>
                <a:tab pos="180975" algn="l"/>
              </a:tabLst>
            </a:pPr>
            <a:r>
              <a:rPr lang="en-US" sz="800" b="1">
                <a:solidFill>
                  <a:schemeClr val="tx1"/>
                </a:solidFill>
                <a:effectLst/>
              </a:rPr>
              <a:t>References:</a:t>
            </a:r>
          </a:p>
          <a:p>
            <a:pPr marL="180975" indent="-180975">
              <a:lnSpc>
                <a:spcPct val="85000"/>
              </a:lnSpc>
              <a:tabLst>
                <a:tab pos="180975" algn="l"/>
              </a:tabLst>
            </a:pPr>
            <a:r>
              <a:rPr lang="en-US" sz="800">
                <a:solidFill>
                  <a:schemeClr val="tx1"/>
                </a:solidFill>
                <a:effectLst/>
              </a:rPr>
              <a:t>1.	American Psychiatric Association. Diagnostic and Statistical Manual of Psychiatric Disorders 	DSM-IV-TR (2009) </a:t>
            </a:r>
            <a:endParaRPr lang="en-GB" sz="800">
              <a:solidFill>
                <a:schemeClr val="tx1"/>
              </a:solidFill>
              <a:effectLs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AAB85562-1662-5547-8DD0-A20B0B27E6C2}" type="slidenum">
              <a:rPr lang="en-GB">
                <a:latin typeface="Arial" charset="0"/>
                <a:ea typeface="ＭＳ Ｐゴシック" charset="-128"/>
                <a:cs typeface="ＭＳ Ｐゴシック" charset="-128"/>
              </a:rPr>
              <a:pPr/>
              <a:t>20</a:t>
            </a:fld>
            <a:endParaRPr lang="en-GB">
              <a:latin typeface="Arial" charset="0"/>
              <a:ea typeface="ＭＳ Ｐゴシック" charset="-128"/>
              <a:cs typeface="ＭＳ Ｐゴシック" charset="-128"/>
            </a:endParaRPr>
          </a:p>
        </p:txBody>
      </p:sp>
      <p:sp>
        <p:nvSpPr>
          <p:cNvPr id="40965" name="Rectangle 5"/>
          <p:cNvSpPr>
            <a:spLocks noGrp="1" noRot="1" noChangeAspect="1" noChangeArrowheads="1" noTextEdit="1"/>
          </p:cNvSpPr>
          <p:nvPr>
            <p:ph type="sldImg"/>
          </p:nvPr>
        </p:nvSpPr>
        <p:spPr>
          <a:xfrm>
            <a:off x="1104900" y="684213"/>
            <a:ext cx="4800600" cy="3600450"/>
          </a:xfrm>
          <a:ln/>
        </p:spPr>
      </p:sp>
      <p:sp>
        <p:nvSpPr>
          <p:cNvPr id="35844" name="Rectangle 6"/>
          <p:cNvSpPr>
            <a:spLocks noGrp="1" noChangeArrowheads="1"/>
          </p:cNvSpPr>
          <p:nvPr>
            <p:ph type="body" idx="1"/>
          </p:nvPr>
        </p:nvSpPr>
        <p:spPr>
          <a:noFill/>
          <a:ln/>
        </p:spPr>
        <p:txBody>
          <a:bodyPr/>
          <a:lstStyle/>
          <a:p>
            <a:pPr eaLnBrk="1" hangingPunct="1"/>
            <a:r>
              <a:rPr lang="en-US">
                <a:latin typeface="Arial" charset="0"/>
                <a:ea typeface="Arial" charset="0"/>
                <a:cs typeface="Arial" charset="0"/>
              </a:rPr>
              <a:t>Ask group if they recognise any of these symptoms or how they may see them manifested in the classroom. Impulsive symptoms will manifest in different ways. e.g</a:t>
            </a:r>
            <a:r>
              <a:rPr lang="en-GB">
                <a:latin typeface="Arial" charset="0"/>
                <a:ea typeface="Arial" charset="0"/>
                <a:cs typeface="Arial" charset="0"/>
              </a:rPr>
              <a:t>. Answers blurted out before the teacher has a chance to finish the question, comments made out of turn</a:t>
            </a:r>
            <a:endParaRPr lang="en-US">
              <a:latin typeface="Arial" charset="0"/>
              <a:ea typeface="Arial" charset="0"/>
              <a:cs typeface="Arial" charset="0"/>
            </a:endParaRPr>
          </a:p>
        </p:txBody>
      </p:sp>
      <p:sp>
        <p:nvSpPr>
          <p:cNvPr id="35845" name="Text Box 4"/>
          <p:cNvSpPr txBox="1">
            <a:spLocks noChangeArrowheads="1"/>
          </p:cNvSpPr>
          <p:nvPr/>
        </p:nvSpPr>
        <p:spPr bwMode="auto">
          <a:xfrm>
            <a:off x="1125538" y="8094663"/>
            <a:ext cx="4759325" cy="438150"/>
          </a:xfrm>
          <a:prstGeom prst="rect">
            <a:avLst/>
          </a:prstGeom>
          <a:noFill/>
          <a:ln w="9525">
            <a:noFill/>
            <a:miter lim="800000"/>
            <a:headEnd/>
            <a:tailEnd/>
          </a:ln>
        </p:spPr>
        <p:txBody>
          <a:bodyPr anchor="b">
            <a:prstTxWarp prst="textNoShape">
              <a:avLst/>
            </a:prstTxWarp>
            <a:spAutoFit/>
          </a:bodyPr>
          <a:lstStyle/>
          <a:p>
            <a:pPr marL="180975" indent="-180975">
              <a:lnSpc>
                <a:spcPct val="85000"/>
              </a:lnSpc>
              <a:tabLst>
                <a:tab pos="180975" algn="l"/>
              </a:tabLst>
            </a:pPr>
            <a:r>
              <a:rPr lang="en-US" sz="800" b="1">
                <a:solidFill>
                  <a:schemeClr val="tx1"/>
                </a:solidFill>
                <a:effectLst/>
              </a:rPr>
              <a:t>References:</a:t>
            </a:r>
          </a:p>
          <a:p>
            <a:pPr marL="180975" indent="-180975">
              <a:lnSpc>
                <a:spcPct val="85000"/>
              </a:lnSpc>
              <a:tabLst>
                <a:tab pos="180975" algn="l"/>
              </a:tabLst>
            </a:pPr>
            <a:r>
              <a:rPr lang="en-US" sz="800">
                <a:solidFill>
                  <a:schemeClr val="tx1"/>
                </a:solidFill>
                <a:effectLst/>
              </a:rPr>
              <a:t>1.	American Psychiatric Association. Diagnostic and Statistical Manual of Psychiatric Disorders 	DSM-IV-TR (2009) </a:t>
            </a:r>
            <a:endParaRPr lang="en-GB" sz="800">
              <a:solidFill>
                <a:schemeClr val="tx1"/>
              </a:solidFill>
              <a:effectLs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7C5FB3CC-7EB2-934B-A868-5B3F595AE659}" type="slidenum">
              <a:rPr lang="en-GB">
                <a:latin typeface="Arial" charset="0"/>
                <a:ea typeface="ＭＳ Ｐゴシック" charset="-128"/>
                <a:cs typeface="ＭＳ Ｐゴシック" charset="-128"/>
              </a:rPr>
              <a:pPr/>
              <a:t>21</a:t>
            </a:fld>
            <a:endParaRPr lang="en-GB">
              <a:latin typeface="Arial" charset="0"/>
              <a:ea typeface="ＭＳ Ｐゴシック" charset="-128"/>
              <a:cs typeface="ＭＳ Ｐゴシック" charset="-128"/>
            </a:endParaRPr>
          </a:p>
        </p:txBody>
      </p:sp>
      <p:sp>
        <p:nvSpPr>
          <p:cNvPr id="43013" name="Rectangle 5"/>
          <p:cNvSpPr>
            <a:spLocks noGrp="1" noRot="1" noChangeAspect="1" noChangeArrowheads="1" noTextEdit="1"/>
          </p:cNvSpPr>
          <p:nvPr>
            <p:ph type="sldImg"/>
          </p:nvPr>
        </p:nvSpPr>
        <p:spPr>
          <a:xfrm>
            <a:off x="1104900" y="684213"/>
            <a:ext cx="4800600" cy="3600450"/>
          </a:xfrm>
          <a:ln/>
        </p:spPr>
      </p:sp>
      <p:sp>
        <p:nvSpPr>
          <p:cNvPr id="37892" name="Rectangle 6"/>
          <p:cNvSpPr>
            <a:spLocks noGrp="1" noChangeArrowheads="1"/>
          </p:cNvSpPr>
          <p:nvPr>
            <p:ph type="body" idx="1"/>
          </p:nvPr>
        </p:nvSpPr>
        <p:spPr>
          <a:noFill/>
          <a:ln/>
        </p:spPr>
        <p:txBody>
          <a:bodyPr/>
          <a:lstStyle/>
          <a:p>
            <a:pPr eaLnBrk="1" hangingPunct="1"/>
            <a:r>
              <a:rPr lang="en-US">
                <a:latin typeface="Arial" charset="0"/>
                <a:ea typeface="Arial" charset="0"/>
                <a:cs typeface="Arial" charset="0"/>
              </a:rPr>
              <a:t>To consider whether or not a child may have ADHD, is it not enough for the child to exhibit some of the symptoms we have just looked at.</a:t>
            </a:r>
            <a:br>
              <a:rPr lang="en-US">
                <a:latin typeface="Arial" charset="0"/>
                <a:ea typeface="Arial" charset="0"/>
                <a:cs typeface="Arial" charset="0"/>
              </a:rPr>
            </a:br>
            <a:r>
              <a:rPr lang="en-US">
                <a:latin typeface="Arial" charset="0"/>
                <a:ea typeface="Arial" charset="0"/>
                <a:cs typeface="Arial" charset="0"/>
              </a:rPr>
              <a:t>The factors that need to be taken into consideration are: the number of symptoms; the length of time symptoms are present; when symptoms started; and if symptoms impair home and school life</a:t>
            </a:r>
          </a:p>
        </p:txBody>
      </p:sp>
      <p:sp>
        <p:nvSpPr>
          <p:cNvPr id="37893" name="Text Box 4"/>
          <p:cNvSpPr txBox="1">
            <a:spLocks noChangeArrowheads="1"/>
          </p:cNvSpPr>
          <p:nvPr/>
        </p:nvSpPr>
        <p:spPr bwMode="auto">
          <a:xfrm>
            <a:off x="1125538" y="8094663"/>
            <a:ext cx="4759325" cy="438150"/>
          </a:xfrm>
          <a:prstGeom prst="rect">
            <a:avLst/>
          </a:prstGeom>
          <a:noFill/>
          <a:ln w="9525">
            <a:noFill/>
            <a:miter lim="800000"/>
            <a:headEnd/>
            <a:tailEnd/>
          </a:ln>
        </p:spPr>
        <p:txBody>
          <a:bodyPr anchor="b">
            <a:prstTxWarp prst="textNoShape">
              <a:avLst/>
            </a:prstTxWarp>
            <a:spAutoFit/>
          </a:bodyPr>
          <a:lstStyle/>
          <a:p>
            <a:pPr marL="180975" indent="-180975">
              <a:lnSpc>
                <a:spcPct val="85000"/>
              </a:lnSpc>
              <a:tabLst>
                <a:tab pos="180975" algn="l"/>
              </a:tabLst>
            </a:pPr>
            <a:r>
              <a:rPr lang="en-US" sz="800" b="1">
                <a:solidFill>
                  <a:schemeClr val="tx1"/>
                </a:solidFill>
                <a:effectLst/>
              </a:rPr>
              <a:t>References:</a:t>
            </a:r>
          </a:p>
          <a:p>
            <a:pPr marL="180975" indent="-180975">
              <a:lnSpc>
                <a:spcPct val="85000"/>
              </a:lnSpc>
              <a:tabLst>
                <a:tab pos="180975" algn="l"/>
              </a:tabLst>
            </a:pPr>
            <a:r>
              <a:rPr lang="en-US" sz="800">
                <a:solidFill>
                  <a:schemeClr val="tx1"/>
                </a:solidFill>
                <a:effectLst/>
              </a:rPr>
              <a:t>1.	American Psychiatric Association. Diagnostic and Statistical Manual of Psychiatric Disorders 	DSM-IV-TR (2009) </a:t>
            </a:r>
            <a:endParaRPr lang="en-GB" sz="800">
              <a:solidFill>
                <a:schemeClr val="tx1"/>
              </a:solidFill>
              <a:effectLs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71682" name="Rectangle 7"/>
          <p:cNvSpPr>
            <a:spLocks noGrp="1" noChangeArrowheads="1"/>
          </p:cNvSpPr>
          <p:nvPr>
            <p:ph type="sldNum" sz="quarter"/>
          </p:nvPr>
        </p:nvSpPr>
        <p:spPr>
          <a:noFill/>
        </p:spPr>
        <p:txBody>
          <a:bodyPr/>
          <a:lstStyle/>
          <a:p>
            <a:fld id="{51F46F28-2C7B-5D49-9311-2824C8806C95}" type="slidenum">
              <a:rPr lang="en-GB"/>
              <a:pPr/>
              <a:t>45</a:t>
            </a:fld>
            <a:endParaRPr lang="en-GB"/>
          </a:p>
        </p:txBody>
      </p:sp>
      <p:sp>
        <p:nvSpPr>
          <p:cNvPr id="71683" name="Text Box 1"/>
          <p:cNvSpPr>
            <a:spLocks noGrp="1" noRot="1" noChangeAspect="1" noChangeArrowheads="1"/>
          </p:cNvSpPr>
          <p:nvPr>
            <p:ph type="sldImg"/>
          </p:nvPr>
        </p:nvSpPr>
        <p:spPr>
          <a:xfrm>
            <a:off x="1143000" y="685800"/>
            <a:ext cx="4572000" cy="3429000"/>
          </a:xfrm>
          <a:ln/>
        </p:spPr>
      </p:sp>
      <p:sp>
        <p:nvSpPr>
          <p:cNvPr id="71684" name="Text Box 2"/>
          <p:cNvSpPr>
            <a:spLocks noGrp="1" noChangeArrowheads="1"/>
          </p:cNvSpPr>
          <p:nvPr>
            <p:ph type="body" idx="1"/>
          </p:nvPr>
        </p:nvSpPr>
        <p:spPr>
          <a:xfrm>
            <a:off x="685800" y="4343400"/>
            <a:ext cx="5486400" cy="4208463"/>
          </a:xfrm>
          <a:noFill/>
          <a:ln/>
        </p:spPr>
        <p:txBody>
          <a:bodyPr wrap="none" anchor="ct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DCB08B69-0067-5F49-BDD0-69A02F87BFC0}" type="slidenum">
              <a:rPr lang="en-GB">
                <a:latin typeface="Arial" charset="0"/>
                <a:ea typeface="ＭＳ Ｐゴシック" charset="-128"/>
                <a:cs typeface="ＭＳ Ｐゴシック" charset="-128"/>
              </a:rPr>
              <a:pPr/>
              <a:t>49</a:t>
            </a:fld>
            <a:endParaRPr lang="en-GB">
              <a:latin typeface="Arial" charset="0"/>
              <a:ea typeface="ＭＳ Ｐゴシック" charset="-128"/>
              <a:cs typeface="ＭＳ Ｐゴシック" charset="-128"/>
            </a:endParaRPr>
          </a:p>
        </p:txBody>
      </p:sp>
      <p:sp>
        <p:nvSpPr>
          <p:cNvPr id="71684" name="Rectangle 4"/>
          <p:cNvSpPr>
            <a:spLocks noGrp="1" noRot="1" noChangeAspect="1" noChangeArrowheads="1" noTextEdit="1"/>
          </p:cNvSpPr>
          <p:nvPr>
            <p:ph type="sldImg"/>
          </p:nvPr>
        </p:nvSpPr>
        <p:spPr>
          <a:xfrm>
            <a:off x="1104900" y="684213"/>
            <a:ext cx="4800600" cy="3600450"/>
          </a:xfrm>
          <a:ln/>
        </p:spPr>
      </p:sp>
      <p:sp>
        <p:nvSpPr>
          <p:cNvPr id="70660" name="Rectangle 5"/>
          <p:cNvSpPr>
            <a:spLocks noGrp="1" noChangeArrowheads="1"/>
          </p:cNvSpPr>
          <p:nvPr>
            <p:ph type="body" idx="1"/>
          </p:nvPr>
        </p:nvSpPr>
        <p:spPr>
          <a:noFill/>
          <a:ln/>
        </p:spPr>
        <p:txBody>
          <a:bodyPr/>
          <a:lstStyle/>
          <a:p>
            <a:pPr eaLnBrk="1" hangingPunct="1"/>
            <a:r>
              <a:rPr lang="en-US">
                <a:latin typeface="Arial" charset="0"/>
                <a:ea typeface="Arial" charset="0"/>
                <a:cs typeface="Arial" charset="0"/>
              </a:rPr>
              <a:t>A combination approach is needed in the effective management of a child with ADHD.  No one element works well in isolation</a:t>
            </a:r>
          </a:p>
          <a:p>
            <a:pPr eaLnBrk="1" hangingPunct="1"/>
            <a:endParaRPr lang="en-US">
              <a:latin typeface="Arial" charset="0"/>
              <a:ea typeface="Arial" charset="0"/>
              <a:cs typeface="Arial" charset="0"/>
            </a:endParaRPr>
          </a:p>
        </p:txBody>
      </p:sp>
      <p:sp>
        <p:nvSpPr>
          <p:cNvPr id="70661" name="Rectangle 6"/>
          <p:cNvSpPr>
            <a:spLocks noChangeArrowheads="1"/>
          </p:cNvSpPr>
          <p:nvPr/>
        </p:nvSpPr>
        <p:spPr bwMode="auto">
          <a:xfrm>
            <a:off x="1125538" y="8094663"/>
            <a:ext cx="4759325" cy="438150"/>
          </a:xfrm>
          <a:prstGeom prst="rect">
            <a:avLst/>
          </a:prstGeom>
          <a:noFill/>
          <a:ln w="9525">
            <a:noFill/>
            <a:miter lim="800000"/>
            <a:headEnd/>
            <a:tailEnd/>
          </a:ln>
        </p:spPr>
        <p:txBody>
          <a:bodyPr anchor="b">
            <a:prstTxWarp prst="textNoShape">
              <a:avLst/>
            </a:prstTxWarp>
            <a:spAutoFit/>
          </a:bodyPr>
          <a:lstStyle/>
          <a:p>
            <a:pPr marL="180975" indent="-180975">
              <a:lnSpc>
                <a:spcPct val="85000"/>
              </a:lnSpc>
              <a:tabLst>
                <a:tab pos="180975" algn="l"/>
              </a:tabLst>
            </a:pPr>
            <a:r>
              <a:rPr lang="en-US" sz="800" b="1">
                <a:solidFill>
                  <a:schemeClr val="tx1"/>
                </a:solidFill>
                <a:effectLst/>
              </a:rPr>
              <a:t>References:</a:t>
            </a:r>
          </a:p>
          <a:p>
            <a:pPr marL="180975" indent="-180975">
              <a:lnSpc>
                <a:spcPct val="85000"/>
              </a:lnSpc>
              <a:tabLst>
                <a:tab pos="180975" algn="l"/>
              </a:tabLst>
            </a:pPr>
            <a:r>
              <a:rPr lang="en-US" sz="800">
                <a:solidFill>
                  <a:schemeClr val="tx1"/>
                </a:solidFill>
                <a:effectLst/>
              </a:rPr>
              <a:t>1.	National Institute for Clinical Excellence. Full Guidance – Attention deficit hyperactivity disorder: Diagnosis and management of ADHD in children, young people and adults, March 2009.</a:t>
            </a:r>
            <a:endParaRPr lang="en-GB" sz="800">
              <a:solidFill>
                <a:schemeClr val="tx1"/>
              </a:solidFill>
              <a:effectLs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A659F8BC-0426-C141-B7FC-DE08561612D9}" type="slidenum">
              <a:rPr lang="en-GB" smtClean="0">
                <a:latin typeface="Arial" charset="0"/>
                <a:ea typeface="ＭＳ Ｐゴシック" charset="-128"/>
                <a:cs typeface="ＭＳ Ｐゴシック" charset="-128"/>
              </a:rPr>
              <a:pPr/>
              <a:t>50</a:t>
            </a:fld>
            <a:endParaRPr lang="en-GB" smtClean="0">
              <a:latin typeface="Arial" charset="0"/>
              <a:ea typeface="ＭＳ Ｐゴシック" charset="-128"/>
              <a:cs typeface="ＭＳ Ｐゴシック" charset="-128"/>
            </a:endParaRPr>
          </a:p>
        </p:txBody>
      </p:sp>
      <p:sp>
        <p:nvSpPr>
          <p:cNvPr id="65539" name="Text Box 1"/>
          <p:cNvSpPr txBox="1">
            <a:spLocks noChangeArrowheads="1"/>
          </p:cNvSpPr>
          <p:nvPr/>
        </p:nvSpPr>
        <p:spPr bwMode="auto">
          <a:xfrm>
            <a:off x="3062288" y="212725"/>
            <a:ext cx="4776787" cy="3582988"/>
          </a:xfrm>
          <a:prstGeom prst="rect">
            <a:avLst/>
          </a:prstGeom>
          <a:solidFill>
            <a:srgbClr val="FFFFFF"/>
          </a:solidFill>
          <a:ln w="9525">
            <a:solidFill>
              <a:srgbClr val="000000"/>
            </a:solidFill>
            <a:miter lim="800000"/>
            <a:headEnd/>
            <a:tailEnd/>
          </a:ln>
        </p:spPr>
        <p:txBody>
          <a:bodyPr wrap="none" anchor="ctr">
            <a:prstTxWarp prst="textNoShape">
              <a:avLst/>
            </a:prstTxWarp>
          </a:bodyPr>
          <a:lstStyle/>
          <a:p>
            <a:pPr>
              <a:defRPr/>
            </a:pPr>
            <a:endParaRPr lang="en-US"/>
          </a:p>
        </p:txBody>
      </p:sp>
      <p:sp>
        <p:nvSpPr>
          <p:cNvPr id="131076" name="Text Box 2"/>
          <p:cNvSpPr>
            <a:spLocks noGrp="1" noChangeArrowheads="1"/>
          </p:cNvSpPr>
          <p:nvPr>
            <p:ph type="body"/>
          </p:nvPr>
        </p:nvSpPr>
        <p:spPr>
          <a:xfrm>
            <a:off x="211138" y="1019175"/>
            <a:ext cx="3802062" cy="7213600"/>
          </a:xfrm>
          <a:noFill/>
          <a:ln/>
        </p:spPr>
        <p:txBody>
          <a:bodyPr/>
          <a:lstStyle/>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latin typeface="Arial" charset="0"/>
                <a:ea typeface="Arial" charset="0"/>
                <a:cs typeface="Arial" charset="0"/>
              </a:rPr>
              <a:t>Educational intent:</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latin typeface="Arial" charset="0"/>
                <a:ea typeface="Arial" charset="0"/>
                <a:cs typeface="Arial" charset="0"/>
              </a:rPr>
              <a:t>to describe the psychopathology of ADHD in toddlers</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mtClean="0">
              <a:latin typeface="Arial" charset="0"/>
              <a:ea typeface="Arial" charset="0"/>
              <a:cs typeface="Arial" charset="0"/>
            </a:endParaRP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latin typeface="Arial" charset="0"/>
                <a:ea typeface="Arial" charset="0"/>
                <a:cs typeface="Arial" charset="0"/>
              </a:rPr>
              <a:t>SPEAKERS’ NOTES</a:t>
            </a:r>
          </a:p>
          <a:p>
            <a:pPr eaLnBrk="1" hangingPunct="1">
              <a:spcBef>
                <a:spcPts val="3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latin typeface="Arial" charset="0"/>
                <a:ea typeface="Arial" charset="0"/>
                <a:cs typeface="Arial" charset="0"/>
              </a:rPr>
              <a:t>There may also be delays in language and motor milestones.</a:t>
            </a:r>
          </a:p>
          <a:p>
            <a:pPr eaLnBrk="1" hangingPunct="1">
              <a:spcBef>
                <a:spcPts val="3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mtClean="0">
              <a:latin typeface="Arial" charset="0"/>
              <a:ea typeface="Arial"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8CB2AC6B-FF17-F54D-8634-0292F4BC7E69}" type="slidenum">
              <a:rPr lang="en-GB" smtClean="0">
                <a:latin typeface="Arial" charset="0"/>
                <a:ea typeface="ＭＳ Ｐゴシック" charset="-128"/>
                <a:cs typeface="ＭＳ Ｐゴシック" charset="-128"/>
              </a:rPr>
              <a:pPr/>
              <a:t>51</a:t>
            </a:fld>
            <a:endParaRPr lang="en-GB" smtClean="0">
              <a:latin typeface="Arial" charset="0"/>
              <a:ea typeface="ＭＳ Ｐゴシック" charset="-128"/>
              <a:cs typeface="ＭＳ Ｐゴシック" charset="-128"/>
            </a:endParaRPr>
          </a:p>
        </p:txBody>
      </p:sp>
      <p:sp>
        <p:nvSpPr>
          <p:cNvPr id="67587" name="Text Box 1"/>
          <p:cNvSpPr>
            <a:spLocks noGrp="1" noRot="1" noChangeAspect="1" noChangeArrowheads="1"/>
          </p:cNvSpPr>
          <p:nvPr>
            <p:ph type="sldImg"/>
          </p:nvPr>
        </p:nvSpPr>
        <p:spPr>
          <a:ln/>
        </p:spPr>
      </p:sp>
      <p:sp>
        <p:nvSpPr>
          <p:cNvPr id="133124" name="Text Box 2"/>
          <p:cNvSpPr>
            <a:spLocks noGrp="1" noChangeArrowheads="1"/>
          </p:cNvSpPr>
          <p:nvPr>
            <p:ph type="body" idx="1"/>
          </p:nvPr>
        </p:nvSpPr>
        <p:spPr>
          <a:xfrm>
            <a:off x="685800" y="4343400"/>
            <a:ext cx="5486400" cy="4208463"/>
          </a:xfrm>
          <a:noFill/>
          <a:ln/>
        </p:spPr>
        <p:txBody>
          <a:bodyPr wrap="none" anchor="ctr"/>
          <a:lstStyle/>
          <a:p>
            <a:pPr eaLnBrk="1" hangingPunct="1">
              <a:spcBef>
                <a:spcPct val="0"/>
              </a:spcBef>
            </a:pPr>
            <a:endParaRPr lang="en-US" smtClean="0">
              <a:latin typeface="Arial" charset="0"/>
              <a:ea typeface="Arial" charset="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610969AB-33A3-2B46-BEF4-36F265B78540}" type="slidenum">
              <a:rPr lang="en-GB" smtClean="0">
                <a:latin typeface="Arial" charset="0"/>
                <a:ea typeface="ＭＳ Ｐゴシック" charset="-128"/>
                <a:cs typeface="ＭＳ Ｐゴシック" charset="-128"/>
              </a:rPr>
              <a:pPr/>
              <a:t>52</a:t>
            </a:fld>
            <a:endParaRPr lang="en-GB" smtClean="0">
              <a:latin typeface="Arial" charset="0"/>
              <a:ea typeface="ＭＳ Ｐゴシック" charset="-128"/>
              <a:cs typeface="ＭＳ Ｐゴシック" charset="-128"/>
            </a:endParaRPr>
          </a:p>
        </p:txBody>
      </p:sp>
      <p:sp>
        <p:nvSpPr>
          <p:cNvPr id="69635" name="Text Box 1"/>
          <p:cNvSpPr>
            <a:spLocks noGrp="1" noRot="1" noChangeAspect="1" noChangeArrowheads="1"/>
          </p:cNvSpPr>
          <p:nvPr>
            <p:ph type="sldImg"/>
          </p:nvPr>
        </p:nvSpPr>
        <p:spPr>
          <a:ln/>
        </p:spPr>
      </p:sp>
      <p:sp>
        <p:nvSpPr>
          <p:cNvPr id="135172" name="Text Box 2"/>
          <p:cNvSpPr>
            <a:spLocks noGrp="1" noChangeArrowheads="1"/>
          </p:cNvSpPr>
          <p:nvPr>
            <p:ph type="body" idx="1"/>
          </p:nvPr>
        </p:nvSpPr>
        <p:spPr>
          <a:xfrm>
            <a:off x="685800" y="4343400"/>
            <a:ext cx="5486400" cy="4208463"/>
          </a:xfrm>
          <a:noFill/>
          <a:ln/>
        </p:spPr>
        <p:txBody>
          <a:bodyPr wrap="none" anchor="ctr"/>
          <a:lstStyle/>
          <a:p>
            <a:pPr eaLnBrk="1" hangingPunct="1">
              <a:spcBef>
                <a:spcPct val="0"/>
              </a:spcBef>
            </a:pPr>
            <a:endParaRPr lang="en-US" smtClean="0">
              <a:latin typeface="Arial" charset="0"/>
              <a:ea typeface="Arial" charset="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D10E964F-AA56-F64D-AF50-164AA861EB72}" type="slidenum">
              <a:rPr lang="en-GB" smtClean="0">
                <a:latin typeface="Arial" charset="0"/>
                <a:ea typeface="ＭＳ Ｐゴシック" charset="-128"/>
                <a:cs typeface="ＭＳ Ｐゴシック" charset="-128"/>
              </a:rPr>
              <a:pPr/>
              <a:t>55</a:t>
            </a:fld>
            <a:endParaRPr lang="en-GB" smtClean="0">
              <a:latin typeface="Arial" charset="0"/>
              <a:ea typeface="ＭＳ Ｐゴシック" charset="-128"/>
              <a:cs typeface="ＭＳ Ｐゴシック" charset="-128"/>
            </a:endParaRPr>
          </a:p>
        </p:txBody>
      </p:sp>
      <p:sp>
        <p:nvSpPr>
          <p:cNvPr id="89091" name="Rectangle 4"/>
          <p:cNvSpPr>
            <a:spLocks noGrp="1" noRot="1" noChangeAspect="1" noChangeArrowheads="1" noTextEdit="1"/>
          </p:cNvSpPr>
          <p:nvPr>
            <p:ph type="sldImg"/>
          </p:nvPr>
        </p:nvSpPr>
        <p:spPr>
          <a:xfrm>
            <a:off x="1104900" y="684213"/>
            <a:ext cx="4800600" cy="3600450"/>
          </a:xfrm>
          <a:ln/>
        </p:spPr>
      </p:sp>
      <p:sp>
        <p:nvSpPr>
          <p:cNvPr id="154628" name="Rectangle 5"/>
          <p:cNvSpPr>
            <a:spLocks noGrp="1" noChangeArrowheads="1"/>
          </p:cNvSpPr>
          <p:nvPr>
            <p:ph type="body" idx="1"/>
          </p:nvPr>
        </p:nvSpPr>
        <p:spPr>
          <a:noFill/>
          <a:ln/>
        </p:spPr>
        <p:txBody>
          <a:bodyPr/>
          <a:lstStyle/>
          <a:p>
            <a:pPr eaLnBrk="1" hangingPunct="1"/>
            <a:r>
              <a:rPr lang="en-US" dirty="0">
                <a:latin typeface="Arial" charset="0"/>
                <a:ea typeface="Arial" charset="0"/>
                <a:cs typeface="Arial" charset="0"/>
              </a:rPr>
              <a:t>A combination approach is needed in the effective management of a child with ADHD.  No one element works well in isolation</a:t>
            </a:r>
          </a:p>
          <a:p>
            <a:pPr eaLnBrk="1" hangingPunct="1"/>
            <a:endParaRPr lang="en-US" dirty="0">
              <a:latin typeface="Arial" charset="0"/>
              <a:ea typeface="Arial" charset="0"/>
              <a:cs typeface="Arial" charset="0"/>
            </a:endParaRPr>
          </a:p>
        </p:txBody>
      </p:sp>
      <p:sp>
        <p:nvSpPr>
          <p:cNvPr id="89093" name="Rectangle 6"/>
          <p:cNvSpPr>
            <a:spLocks noChangeArrowheads="1"/>
          </p:cNvSpPr>
          <p:nvPr/>
        </p:nvSpPr>
        <p:spPr bwMode="auto">
          <a:xfrm>
            <a:off x="1125538" y="8094663"/>
            <a:ext cx="4759325" cy="438150"/>
          </a:xfrm>
          <a:prstGeom prst="rect">
            <a:avLst/>
          </a:prstGeom>
          <a:noFill/>
          <a:ln w="9525">
            <a:noFill/>
            <a:miter lim="800000"/>
            <a:headEnd/>
            <a:tailEnd/>
          </a:ln>
        </p:spPr>
        <p:txBody>
          <a:bodyPr anchor="b">
            <a:prstTxWarp prst="textNoShape">
              <a:avLst/>
            </a:prstTxWarp>
            <a:spAutoFit/>
          </a:bodyPr>
          <a:lstStyle/>
          <a:p>
            <a:pPr marL="180975" indent="-180975">
              <a:lnSpc>
                <a:spcPct val="85000"/>
              </a:lnSpc>
              <a:tabLst>
                <a:tab pos="180975" algn="l"/>
              </a:tabLst>
              <a:defRPr/>
            </a:pPr>
            <a:r>
              <a:rPr lang="en-US" sz="800" b="1"/>
              <a:t>References:</a:t>
            </a:r>
          </a:p>
          <a:p>
            <a:pPr marL="180975" indent="-180975">
              <a:lnSpc>
                <a:spcPct val="85000"/>
              </a:lnSpc>
              <a:tabLst>
                <a:tab pos="180975" algn="l"/>
              </a:tabLst>
              <a:defRPr/>
            </a:pPr>
            <a:r>
              <a:rPr lang="en-US" sz="800"/>
              <a:t>1.	National Institute for Clinical Excellence. Full Guidance – Attention deficit hyperactivity disorder: Diagnosis and management of ADHD in children, young people and adults, March 2009.</a:t>
            </a:r>
            <a:endParaRPr lang="en-GB" sz="8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971F01-91F8-3E42-9127-7891849D2F18}" type="slidenum">
              <a:rPr lang="en-US" smtClean="0"/>
              <a:pPr/>
              <a:t>56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B44FB99-DF16-5C46-A8B8-28266B6A4A9B}" type="slidenum">
              <a:rPr lang="en-GB" smtClean="0"/>
              <a:pPr/>
              <a:t>75</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ASD and </a:t>
            </a:r>
            <a:r>
              <a:rPr lang="en-US" dirty="0" err="1" smtClean="0"/>
              <a:t>comorbid</a:t>
            </a:r>
            <a:r>
              <a:rPr lang="en-US" dirty="0" smtClean="0"/>
              <a:t> ADHD are combined with severe </a:t>
            </a:r>
            <a:r>
              <a:rPr lang="en-US" dirty="0" err="1" smtClean="0"/>
              <a:t>behaviour</a:t>
            </a:r>
            <a:r>
              <a:rPr lang="en-US" dirty="0" smtClean="0"/>
              <a:t> difficulties which challenge those caring for them detailed analysis is needed. Every </a:t>
            </a:r>
            <a:r>
              <a:rPr lang="en-US" dirty="0" err="1" smtClean="0"/>
              <a:t>behaviour</a:t>
            </a:r>
            <a:r>
              <a:rPr lang="en-US" dirty="0" smtClean="0"/>
              <a:t> has a message and understanding what the child/young person is trying to communicate and the benefit the </a:t>
            </a:r>
            <a:r>
              <a:rPr lang="en-US" dirty="0" err="1" smtClean="0"/>
              <a:t>behaviour</a:t>
            </a:r>
            <a:r>
              <a:rPr lang="en-US" dirty="0" smtClean="0"/>
              <a:t> has for them underlies a successful </a:t>
            </a:r>
            <a:r>
              <a:rPr lang="en-US" dirty="0" err="1" smtClean="0"/>
              <a:t>behaviour</a:t>
            </a:r>
            <a:r>
              <a:rPr lang="en-US" dirty="0" smtClean="0"/>
              <a:t> management plan. For example, self harming or aggressive </a:t>
            </a:r>
            <a:r>
              <a:rPr lang="en-US" dirty="0" err="1" smtClean="0"/>
              <a:t>behaviour</a:t>
            </a:r>
            <a:r>
              <a:rPr lang="en-US" dirty="0" smtClean="0"/>
              <a:t> may be prompted by anxiety in which case management of the cause of the anxiety is needed. In some children/young people if there is no improvement following careful assessment of the </a:t>
            </a:r>
            <a:r>
              <a:rPr lang="en-US" dirty="0" err="1" smtClean="0"/>
              <a:t>behaviour</a:t>
            </a:r>
            <a:r>
              <a:rPr lang="en-US" dirty="0" smtClean="0"/>
              <a:t> and the use of specific </a:t>
            </a:r>
            <a:r>
              <a:rPr lang="en-US" dirty="0" err="1" smtClean="0"/>
              <a:t>behavioural</a:t>
            </a:r>
            <a:r>
              <a:rPr lang="en-US" dirty="0" smtClean="0"/>
              <a:t> management, antipsychotic medication e.g. </a:t>
            </a:r>
            <a:r>
              <a:rPr lang="en-US" dirty="0" err="1" smtClean="0"/>
              <a:t>aripiprazole</a:t>
            </a:r>
            <a:r>
              <a:rPr lang="en-US" dirty="0" smtClean="0"/>
              <a:t> or </a:t>
            </a:r>
            <a:r>
              <a:rPr lang="en-US" dirty="0" err="1" smtClean="0"/>
              <a:t>risperidone</a:t>
            </a:r>
            <a:r>
              <a:rPr lang="en-US" dirty="0" smtClean="0"/>
              <a:t> may be helpful. Careful monitoring with baseline and follow up blood investigations and ECG is needed. Excessive weight gain is frequently a concern and premedication and follow up dietary advice around healthy eating can be a very useful preventative strategy.</a:t>
            </a:r>
            <a:endParaRPr lang="en-GB"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D762C5B-2D27-6A47-8612-55C5DCB1F9D9}" type="slidenum">
              <a:rPr lang="en-US" smtClean="0"/>
              <a:pPr/>
              <a:t>79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AC81AA-3583-0D45-8B36-758E4D839C9F}" type="slidenum">
              <a:rPr lang="en-GB"/>
              <a:pPr/>
              <a:t>81</a:t>
            </a:fld>
            <a:endParaRPr lang="en-GB"/>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4E23E2-B007-0E47-9D4D-514C2D24B6CC}" type="slidenum">
              <a:rPr lang="en-US" smtClean="0"/>
              <a:pPr/>
              <a:t>83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6BF446-EC35-9646-B434-81609FACF969}" type="slidenum">
              <a:rPr lang="en-GB"/>
              <a:pPr/>
              <a:t>85</a:t>
            </a:fld>
            <a:endParaRPr lang="en-GB"/>
          </a:p>
        </p:txBody>
      </p:sp>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p:txBody>
          <a:bodyPr/>
          <a:lstStyle/>
          <a:p>
            <a:r>
              <a:rPr lang="en-GB" sz="1800"/>
              <a:t>Two RCTs have looked at the treatment of ADHD and comorbid anxiety disorder.</a:t>
            </a:r>
          </a:p>
          <a:p>
            <a:endParaRPr lang="en-GB" sz="1800"/>
          </a:p>
          <a:p>
            <a:r>
              <a:rPr lang="en-GB" sz="1800"/>
              <a:t>• In a four-month trial of MPH , the presence of anxiety did not influence the response to the medication or the numbers of adverse events.</a:t>
            </a:r>
          </a:p>
          <a:p>
            <a:endParaRPr lang="en-GB" sz="1800"/>
          </a:p>
          <a:p>
            <a:r>
              <a:rPr lang="en-GB" sz="1800"/>
              <a:t>• In a 12-week trial of ATX in the treatment of ADHD and comorbid anxiety there was a reduction in symptoms of both ADHD and anxiety, but ATX treatment was associated with significantly more reports of decreased appetite and weight loss compared to placebo.</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563EB6-5601-DE44-B5F8-BA28A75F2E9C}" type="slidenum">
              <a:rPr lang="en-GB"/>
              <a:pPr/>
              <a:t>86</a:t>
            </a:fld>
            <a:endParaRPr lang="en-GB"/>
          </a:p>
        </p:txBody>
      </p:sp>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8E433A-3851-5C40-BF07-CCF61827055B}" type="slidenum">
              <a:rPr lang="en-GB"/>
              <a:pPr/>
              <a:t>87</a:t>
            </a:fld>
            <a:endParaRPr lang="en-GB"/>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latin typeface="Times New Roman" pitchFamily="-83" charset="0"/>
              <a:ea typeface="ＭＳ Ｐゴシック" pitchFamily="-83" charset="-128"/>
              <a:cs typeface="ＭＳ Ｐゴシック" pitchFamily="-83"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GB"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fld id="{3B9DA825-24DF-524C-A179-743A3A0F6077}" type="datetimeFigureOut">
              <a:rPr lang="en-US" smtClean="0"/>
              <a:pPr/>
              <a:t>9/18/19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lstStyle>
          <a:p>
            <a:fld id="{C090E159-CAC6-274E-BC70-B630F0C133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fld id="{3B9DA825-24DF-524C-A179-743A3A0F6077}" type="datetimeFigureOut">
              <a:rPr lang="en-US" smtClean="0"/>
              <a:pPr/>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90E159-CAC6-274E-BC70-B630F0C13327}" type="slidenum">
              <a:rPr lang="en-US" smtClean="0"/>
              <a:pPr/>
              <a:t>‹#›</a:t>
            </a:fld>
            <a:endParaRPr lang="en-US"/>
          </a:p>
        </p:txBody>
      </p:sp>
      <p:sp>
        <p:nvSpPr>
          <p:cNvPr id="7" name="Title 6"/>
          <p:cNvSpPr>
            <a:spLocks noGrp="1"/>
          </p:cNvSpPr>
          <p:nvPr>
            <p:ph type="title"/>
          </p:nvPr>
        </p:nvSpPr>
        <p:spPr/>
        <p:txBody>
          <a:bodyPr rtlCol="0"/>
          <a:lstStyle/>
          <a:p>
            <a:r>
              <a:rPr kumimoji="0" lang="en-GB"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GB"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GB" smtClean="0"/>
              <a:t>Click to edit Master text styles</a:t>
            </a:r>
          </a:p>
        </p:txBody>
      </p:sp>
      <p:sp>
        <p:nvSpPr>
          <p:cNvPr id="4" name="Date Placeholder 3"/>
          <p:cNvSpPr>
            <a:spLocks noGrp="1"/>
          </p:cNvSpPr>
          <p:nvPr>
            <p:ph type="dt" sz="half" idx="10"/>
          </p:nvPr>
        </p:nvSpPr>
        <p:spPr/>
        <p:txBody>
          <a:bodyPr/>
          <a:lstStyle/>
          <a:p>
            <a:fld id="{3B9DA825-24DF-524C-A179-743A3A0F6077}" type="datetimeFigureOut">
              <a:rPr lang="en-US" smtClean="0"/>
              <a:pPr/>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90E159-CAC6-274E-BC70-B630F0C13327}"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5" name="Date Placeholder 4"/>
          <p:cNvSpPr>
            <a:spLocks noGrp="1"/>
          </p:cNvSpPr>
          <p:nvPr>
            <p:ph type="dt" sz="half" idx="10"/>
          </p:nvPr>
        </p:nvSpPr>
        <p:spPr/>
        <p:txBody>
          <a:bodyPr/>
          <a:lstStyle/>
          <a:p>
            <a:fld id="{3B9DA825-24DF-524C-A179-743A3A0F6077}" type="datetimeFigureOut">
              <a:rPr lang="en-US" smtClean="0"/>
              <a:pPr/>
              <a:t>9/18/19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90E159-CAC6-274E-BC70-B630F0C13327}" type="slidenum">
              <a:rPr lang="en-US" smtClean="0"/>
              <a:pPr/>
              <a:t>‹#›</a:t>
            </a:fld>
            <a:endParaRPr lang="en-US"/>
          </a:p>
        </p:txBody>
      </p:sp>
      <p:sp>
        <p:nvSpPr>
          <p:cNvPr id="8" name="Title 7"/>
          <p:cNvSpPr>
            <a:spLocks noGrp="1"/>
          </p:cNvSpPr>
          <p:nvPr>
            <p:ph type="title"/>
          </p:nvPr>
        </p:nvSpPr>
        <p:spPr/>
        <p:txBody>
          <a:bodyPr rtlCol="0"/>
          <a:lstStyle/>
          <a:p>
            <a:r>
              <a:rPr kumimoji="0" lang="en-GB"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GB"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7" name="Date Placeholder 6"/>
          <p:cNvSpPr>
            <a:spLocks noGrp="1"/>
          </p:cNvSpPr>
          <p:nvPr>
            <p:ph type="dt" sz="half" idx="10"/>
          </p:nvPr>
        </p:nvSpPr>
        <p:spPr/>
        <p:txBody>
          <a:bodyPr/>
          <a:lstStyle/>
          <a:p>
            <a:fld id="{3B9DA825-24DF-524C-A179-743A3A0F6077}" type="datetimeFigureOut">
              <a:rPr lang="en-US" smtClean="0"/>
              <a:pPr/>
              <a:t>9/18/19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90E159-CAC6-274E-BC70-B630F0C1332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B9DA825-24DF-524C-A179-743A3A0F6077}" type="datetimeFigureOut">
              <a:rPr lang="en-US" smtClean="0"/>
              <a:pPr/>
              <a:t>9/18/19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90E159-CAC6-274E-BC70-B630F0C13327}" type="slidenum">
              <a:rPr lang="en-US" smtClean="0"/>
              <a:pPr/>
              <a:t>‹#›</a:t>
            </a:fld>
            <a:endParaRPr lang="en-US"/>
          </a:p>
        </p:txBody>
      </p:sp>
      <p:sp>
        <p:nvSpPr>
          <p:cNvPr id="6" name="Title 5"/>
          <p:cNvSpPr>
            <a:spLocks noGrp="1"/>
          </p:cNvSpPr>
          <p:nvPr>
            <p:ph type="title"/>
          </p:nvPr>
        </p:nvSpPr>
        <p:spPr/>
        <p:txBody>
          <a:bodyPr rtlCol="0"/>
          <a:lstStyle/>
          <a:p>
            <a:r>
              <a:rPr kumimoji="0" lang="en-GB"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DA825-24DF-524C-A179-743A3A0F6077}" type="datetimeFigureOut">
              <a:rPr lang="en-US" smtClean="0"/>
              <a:pPr/>
              <a:t>9/18/19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90E159-CAC6-274E-BC70-B630F0C133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GB"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GB"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3B9DA825-24DF-524C-A179-743A3A0F6077}" type="datetimeFigureOut">
              <a:rPr lang="en-US" smtClean="0"/>
              <a:pPr/>
              <a:t>9/18/19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90E159-CAC6-274E-BC70-B630F0C1332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lstStyle>
          <a:p>
            <a:pPr lvl="0" eaLnBrk="1" latinLnBrk="0" hangingPunct="1"/>
            <a:r>
              <a:rPr kumimoji="0" lang="en-GB"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GB"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fld id="{3B9DA825-24DF-524C-A179-743A3A0F6077}" type="datetimeFigureOut">
              <a:rPr lang="en-US" smtClean="0"/>
              <a:pPr/>
              <a:t>9/18/19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C090E159-CAC6-274E-BC70-B630F0C13327}"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GB"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fld id="{3B9DA825-24DF-524C-A179-743A3A0F6077}" type="datetimeFigureOut">
              <a:rPr lang="en-US" smtClean="0"/>
              <a:pPr/>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90E159-CAC6-274E-BC70-B630F0C133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GB"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fld id="{3B9DA825-24DF-524C-A179-743A3A0F6077}" type="datetimeFigureOut">
              <a:rPr lang="en-US" smtClean="0"/>
              <a:pPr/>
              <a:t>9/18/19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90E159-CAC6-274E-BC70-B630F0C133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GB"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GB" smtClean="0"/>
              <a:t>Click to edit Master text styles</a:t>
            </a:r>
          </a:p>
          <a:p>
            <a:pPr lvl="1" eaLnBrk="1" latinLnBrk="0" hangingPunct="1"/>
            <a:r>
              <a:rPr kumimoji="0" lang="en-GB" smtClean="0"/>
              <a:t>Second level</a:t>
            </a:r>
          </a:p>
          <a:p>
            <a:pPr lvl="2" eaLnBrk="1" latinLnBrk="0" hangingPunct="1"/>
            <a:r>
              <a:rPr kumimoji="0" lang="en-GB" smtClean="0"/>
              <a:t>Third level</a:t>
            </a:r>
          </a:p>
          <a:p>
            <a:pPr lvl="3" eaLnBrk="1" latinLnBrk="0" hangingPunct="1"/>
            <a:r>
              <a:rPr kumimoji="0" lang="en-GB" smtClean="0"/>
              <a:t>Fourth level</a:t>
            </a:r>
          </a:p>
          <a:p>
            <a:pPr lvl="4" eaLnBrk="1" latinLnBrk="0" hangingPunct="1"/>
            <a:r>
              <a:rPr kumimoji="0" lang="en-GB"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fld id="{3B9DA825-24DF-524C-A179-743A3A0F6077}" type="datetimeFigureOut">
              <a:rPr lang="en-US" smtClean="0"/>
              <a:pPr/>
              <a:t>9/18/19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C090E159-CAC6-274E-BC70-B630F0C133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 Id="rId3" Type="http://schemas.openxmlformats.org/officeDocument/2006/relationships/image" Target="../media/image9.jpeg"/></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4.jpeg"/><Relationship Id="rId3" Type="http://schemas.openxmlformats.org/officeDocument/2006/relationships/image" Target="../media/image15.jpeg"/></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3.jpeg"/><Relationship Id="rId5" Type="http://schemas.openxmlformats.org/officeDocument/2006/relationships/image" Target="../media/image18.jpeg"/><Relationship Id="rId6" Type="http://schemas.openxmlformats.org/officeDocument/2006/relationships/image" Target="../media/image19.jpeg"/><Relationship Id="rId1" Type="http://schemas.openxmlformats.org/officeDocument/2006/relationships/slideLayout" Target="../slideLayouts/slideLayout6.xml"/><Relationship Id="rId2" Type="http://schemas.openxmlformats.org/officeDocument/2006/relationships/image" Target="../media/image16.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jpeg"/><Relationship Id="rId3" Type="http://schemas.openxmlformats.org/officeDocument/2006/relationships/image" Target="../media/image21.jpeg"/></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6.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df"/><Relationship Id="rId5"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image" Target="../media/image29.pd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9.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4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 Id="rId3" Type="http://schemas.openxmlformats.org/officeDocument/2006/relationships/image" Target="../media/image45.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76.xml.rels><?xml version="1.0" encoding="UTF-8" standalone="yes"?>
<Relationships xmlns="http://schemas.openxmlformats.org/package/2006/relationships"><Relationship Id="rId3" Type="http://schemas.openxmlformats.org/officeDocument/2006/relationships/hyperlink" Target="http://www.ncbi.nlm.nih.gov/entrez/query.fcgi?db=pubmed&amp;cmd=Search&amp;itool=pubmed_Abstract&amp;term=%22Baird+G%22%5BAuthor%5D" TargetMode="External"/><Relationship Id="rId4" Type="http://schemas.openxmlformats.org/officeDocument/2006/relationships/hyperlink" Target="http://www.ncbi.nlm.nih.gov/entrez/query.fcgi?db=pubmed&amp;cmd=Search&amp;itool=pubmed_Abstract&amp;term=%22Pityaratstian+N%22%5BAuthor%5D" TargetMode="External"/><Relationship Id="rId5" Type="http://schemas.openxmlformats.org/officeDocument/2006/relationships/hyperlink" Target="http://www.ncbi.nlm.nih.gov/entrez/query.fcgi?db=pubmed&amp;cmd=Search&amp;itool=pubmed_Abstract&amp;term=%22Tavare+E%22%5BAuthor%5D" TargetMode="External"/><Relationship Id="rId6" Type="http://schemas.openxmlformats.org/officeDocument/2006/relationships/hyperlink" Target="http://www.ncbi.nlm.nih.gov/entrez/query.fcgi?db=pubmed&amp;cmd=Search&amp;itool=pubmed_Abstract&amp;term=%22Gringras+P%22%5BAuthor%5D" TargetMode="External"/><Relationship Id="rId1" Type="http://schemas.openxmlformats.org/officeDocument/2006/relationships/slideLayout" Target="../slideLayouts/slideLayout2.xml"/><Relationship Id="rId2" Type="http://schemas.openxmlformats.org/officeDocument/2006/relationships/hyperlink" Target="http://www.ncbi.nlm.nih.gov/entrez/query.fcgi?db=pubmed&amp;cmd=Search&amp;itool=pubmed_Abstract&amp;term=%22Santosh+PJ%22%5BAuthor%5D"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82.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jpeg"/><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0.jpeg"/></Relationships>
</file>

<file path=ppt/slides/_rels/slide84.xml.rels><?xml version="1.0" encoding="UTF-8" standalone="yes"?>
<Relationships xmlns="http://schemas.openxmlformats.org/package/2006/relationships"><Relationship Id="rId3" Type="http://schemas.openxmlformats.org/officeDocument/2006/relationships/hyperlink" Target="http://www.ncbi.nlm.nih.gov/pubmed?linkname=pubmed_pubmed&amp;from_uid=18352997" TargetMode="External"/><Relationship Id="rId4" Type="http://schemas.openxmlformats.org/officeDocument/2006/relationships/image" Target="../media/image51.png"/><Relationship Id="rId1" Type="http://schemas.openxmlformats.org/officeDocument/2006/relationships/slideLayout" Target="../slideLayouts/slideLayout7.xml"/><Relationship Id="rId2" Type="http://schemas.openxmlformats.org/officeDocument/2006/relationships/hyperlink" Target="http://www.ncbi.nlm.nih.gov/pubmed/874649"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88.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jpeg"/><Relationship Id="rId7" Type="http://schemas.openxmlformats.org/officeDocument/2006/relationships/image" Target="../media/image57.png"/><Relationship Id="rId1" Type="http://schemas.openxmlformats.org/officeDocument/2006/relationships/slideLayout" Target="../slideLayouts/slideLayout5.xml"/><Relationship Id="rId2" Type="http://schemas.openxmlformats.org/officeDocument/2006/relationships/image" Target="../media/image5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5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4452" name="Rectangle 4"/>
          <p:cNvSpPr>
            <a:spLocks noGrp="1" noChangeArrowheads="1"/>
          </p:cNvSpPr>
          <p:nvPr>
            <p:ph type="ctrTitle"/>
          </p:nvPr>
        </p:nvSpPr>
        <p:spPr>
          <a:xfrm>
            <a:off x="1461300" y="1687319"/>
            <a:ext cx="6996900" cy="1391605"/>
          </a:xfrm>
        </p:spPr>
        <p:txBody>
          <a:bodyPr>
            <a:normAutofit fontScale="90000"/>
          </a:bodyPr>
          <a:lstStyle/>
          <a:p>
            <a:pPr eaLnBrk="1" hangingPunct="1">
              <a:defRPr/>
            </a:pPr>
            <a:r>
              <a:rPr lang="nl-BE" dirty="0" smtClean="0">
                <a:solidFill>
                  <a:srgbClr val="FF3300"/>
                </a:solidFill>
                <a:ea typeface="+mj-ea"/>
                <a:cs typeface="+mj-cs"/>
              </a:rPr>
              <a:t/>
            </a:r>
            <a:br>
              <a:rPr lang="nl-BE" dirty="0" smtClean="0">
                <a:solidFill>
                  <a:srgbClr val="FF3300"/>
                </a:solidFill>
                <a:ea typeface="+mj-ea"/>
                <a:cs typeface="+mj-cs"/>
              </a:rPr>
            </a:br>
            <a:r>
              <a:rPr lang="nl-BE" dirty="0" smtClean="0">
                <a:solidFill>
                  <a:srgbClr val="FF3300"/>
                </a:solidFill>
                <a:ea typeface="+mj-ea"/>
                <a:cs typeface="+mj-cs"/>
              </a:rPr>
              <a:t>  </a:t>
            </a:r>
            <a:r>
              <a:rPr lang="nl-BE" sz="7200" dirty="0" smtClean="0">
                <a:solidFill>
                  <a:srgbClr val="FF3300"/>
                </a:solidFill>
                <a:ea typeface="+mj-ea"/>
                <a:cs typeface="+mj-cs"/>
              </a:rPr>
              <a:t>ASD(ASC</a:t>
            </a:r>
            <a:r>
              <a:rPr lang="nl-BE" sz="7200" dirty="0" smtClean="0">
                <a:solidFill>
                  <a:srgbClr val="FF3300"/>
                </a:solidFill>
                <a:ea typeface="+mj-ea"/>
                <a:cs typeface="+mj-cs"/>
              </a:rPr>
              <a:t>) and ADHD</a:t>
            </a:r>
            <a:endParaRPr lang="en-GB" sz="7200" dirty="0">
              <a:solidFill>
                <a:srgbClr val="FF3300"/>
              </a:solidFill>
              <a:ea typeface="+mj-ea"/>
              <a:cs typeface="+mj-cs"/>
            </a:endParaRPr>
          </a:p>
        </p:txBody>
      </p:sp>
      <p:sp>
        <p:nvSpPr>
          <p:cNvPr id="104453" name="Rectangle 5"/>
          <p:cNvSpPr>
            <a:spLocks noGrp="1" noChangeArrowheads="1"/>
          </p:cNvSpPr>
          <p:nvPr>
            <p:ph type="subTitle" idx="1"/>
          </p:nvPr>
        </p:nvSpPr>
        <p:spPr/>
        <p:txBody>
          <a:bodyPr>
            <a:normAutofit fontScale="92500" lnSpcReduction="20000"/>
          </a:bodyPr>
          <a:lstStyle/>
          <a:p>
            <a:pPr eaLnBrk="1" hangingPunct="1">
              <a:defRPr/>
            </a:pPr>
            <a:endParaRPr lang="en-US" dirty="0" smtClean="0">
              <a:ea typeface="+mn-ea"/>
              <a:cs typeface="+mn-cs"/>
            </a:endParaRPr>
          </a:p>
          <a:p>
            <a:pPr eaLnBrk="1" hangingPunct="1">
              <a:defRPr/>
            </a:pPr>
            <a:r>
              <a:rPr lang="en-US" dirty="0" smtClean="0"/>
              <a:t>Val </a:t>
            </a:r>
            <a:r>
              <a:rPr lang="en-US" dirty="0" err="1" smtClean="0"/>
              <a:t>Harpin</a:t>
            </a:r>
            <a:endParaRPr lang="en-US" dirty="0" smtClean="0"/>
          </a:p>
          <a:p>
            <a:pPr eaLnBrk="1" hangingPunct="1">
              <a:defRPr/>
            </a:pPr>
            <a:r>
              <a:rPr lang="en-US" dirty="0" smtClean="0"/>
              <a:t>September 2019.</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970265"/>
            <a:ext cx="7772400" cy="1993449"/>
          </a:xfrm>
        </p:spPr>
        <p:txBody>
          <a:bodyPr>
            <a:normAutofit/>
          </a:bodyPr>
          <a:lstStyle/>
          <a:p>
            <a:r>
              <a:rPr lang="en-GB" dirty="0" smtClean="0">
                <a:solidFill>
                  <a:srgbClr val="FF0000"/>
                </a:solidFill>
              </a:rPr>
              <a:t>Why is it good to know about ADHD?</a:t>
            </a:r>
            <a:endParaRPr lang="en-GB" dirty="0">
              <a:solidFill>
                <a:srgbClr val="FF0000"/>
              </a:solidFill>
            </a:endParaRPr>
          </a:p>
        </p:txBody>
      </p:sp>
      <p:sp>
        <p:nvSpPr>
          <p:cNvPr id="4" name="Subtitle 3"/>
          <p:cNvSpPr>
            <a:spLocks noGrp="1"/>
          </p:cNvSpPr>
          <p:nvPr>
            <p:ph type="subTitle" idx="1"/>
          </p:nvPr>
        </p:nvSpPr>
        <p:spPr/>
        <p:txBody>
          <a:bodyPr/>
          <a:lstStyle/>
          <a:p>
            <a:endParaRPr lang="en-GB"/>
          </a:p>
        </p:txBody>
      </p:sp>
      <p:pic>
        <p:nvPicPr>
          <p:cNvPr id="5" name="Content Placeholder 7" descr="diagnosing-adhd.jpg"/>
          <p:cNvPicPr>
            <a:picLocks noChangeAspect="1"/>
          </p:cNvPicPr>
          <p:nvPr/>
        </p:nvPicPr>
        <p:blipFill>
          <a:blip r:embed="rId2"/>
          <a:srcRect l="-40961" r="-40961"/>
          <a:stretch>
            <a:fillRect/>
          </a:stretch>
        </p:blipFill>
        <p:spPr bwMode="auto">
          <a:xfrm>
            <a:off x="4589747" y="3402012"/>
            <a:ext cx="5724525" cy="3455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852322"/>
            <a:ext cx="8229600" cy="4154969"/>
          </a:xfrm>
        </p:spPr>
        <p:txBody>
          <a:bodyPr/>
          <a:lstStyle/>
          <a:p>
            <a:r>
              <a:rPr lang="en-US" dirty="0" smtClean="0"/>
              <a:t>ASD diagnosis </a:t>
            </a:r>
            <a:r>
              <a:rPr lang="en-US" dirty="0" smtClean="0"/>
              <a:t>meant should not diagnose ADHD</a:t>
            </a:r>
          </a:p>
          <a:p>
            <a:endParaRPr lang="en-US" dirty="0" smtClean="0"/>
          </a:p>
          <a:p>
            <a:r>
              <a:rPr lang="en-US" dirty="0" smtClean="0"/>
              <a:t>Clinicians and families </a:t>
            </a:r>
            <a:r>
              <a:rPr lang="en-US" dirty="0" err="1" smtClean="0"/>
              <a:t>recognised</a:t>
            </a:r>
            <a:r>
              <a:rPr lang="en-US" dirty="0" smtClean="0"/>
              <a:t> that this was wrong</a:t>
            </a:r>
          </a:p>
          <a:p>
            <a:pPr>
              <a:buNone/>
            </a:pPr>
            <a:endParaRPr lang="en-US" dirty="0" smtClean="0"/>
          </a:p>
          <a:p>
            <a:r>
              <a:rPr lang="en-US" dirty="0" smtClean="0"/>
              <a:t>NICE, SIGN and then DSM 5 confirm that ASD and ADHD co-exist</a:t>
            </a:r>
            <a:r>
              <a:rPr lang="en-US" dirty="0" smtClean="0"/>
              <a:t>                                           </a:t>
            </a:r>
            <a:endParaRPr lang="en-US" dirty="0"/>
          </a:p>
        </p:txBody>
      </p:sp>
      <p:sp>
        <p:nvSpPr>
          <p:cNvPr id="6" name="Title 5"/>
          <p:cNvSpPr>
            <a:spLocks noGrp="1"/>
          </p:cNvSpPr>
          <p:nvPr>
            <p:ph type="title"/>
          </p:nvPr>
        </p:nvSpPr>
        <p:spPr/>
        <p:txBody>
          <a:bodyPr>
            <a:normAutofit/>
          </a:bodyPr>
          <a:lstStyle/>
          <a:p>
            <a:r>
              <a:rPr lang="en-US" sz="5400" dirty="0" smtClean="0">
                <a:solidFill>
                  <a:srgbClr val="FF0000"/>
                </a:solidFill>
              </a:rPr>
              <a:t>DSM IV, 1994</a:t>
            </a:r>
            <a:endParaRPr lang="en-US" sz="5400"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07072" y="274638"/>
            <a:ext cx="9902128" cy="1143000"/>
          </a:xfrm>
        </p:spPr>
        <p:txBody>
          <a:bodyPr>
            <a:noAutofit/>
          </a:bodyPr>
          <a:lstStyle/>
          <a:p>
            <a:pPr eaLnBrk="1" hangingPunct="1"/>
            <a:r>
              <a:rPr lang="en-GB" sz="4000" dirty="0" err="1" smtClean="0">
                <a:solidFill>
                  <a:srgbClr val="FF0000"/>
                </a:solidFill>
              </a:rPr>
              <a:t>Neurodevelopmental</a:t>
            </a:r>
            <a:r>
              <a:rPr lang="en-GB" sz="4000" dirty="0" smtClean="0">
                <a:solidFill>
                  <a:srgbClr val="FF0000"/>
                </a:solidFill>
              </a:rPr>
              <a:t> Disorders</a:t>
            </a:r>
            <a:br>
              <a:rPr lang="en-GB" sz="4000" dirty="0" smtClean="0">
                <a:solidFill>
                  <a:srgbClr val="FF0000"/>
                </a:solidFill>
              </a:rPr>
            </a:br>
            <a:r>
              <a:rPr lang="en-GB" sz="4000" dirty="0" smtClean="0">
                <a:solidFill>
                  <a:srgbClr val="FF0000"/>
                </a:solidFill>
              </a:rPr>
              <a:t>DSM 5 (2013):</a:t>
            </a:r>
            <a:endParaRPr lang="en-GB" sz="4000" dirty="0">
              <a:solidFill>
                <a:srgbClr val="FF0000"/>
              </a:solidFill>
            </a:endParaRPr>
          </a:p>
        </p:txBody>
      </p:sp>
      <p:sp>
        <p:nvSpPr>
          <p:cNvPr id="21507" name="Rectangle 3"/>
          <p:cNvSpPr>
            <a:spLocks noGrp="1" noChangeArrowheads="1"/>
          </p:cNvSpPr>
          <p:nvPr>
            <p:ph type="body" idx="1"/>
          </p:nvPr>
        </p:nvSpPr>
        <p:spPr>
          <a:xfrm>
            <a:off x="457200" y="1417638"/>
            <a:ext cx="8229600" cy="4864629"/>
          </a:xfrm>
        </p:spPr>
        <p:txBody>
          <a:bodyPr>
            <a:normAutofit/>
          </a:bodyPr>
          <a:lstStyle/>
          <a:p>
            <a:pPr eaLnBrk="1" hangingPunct="1">
              <a:lnSpc>
                <a:spcPct val="90000"/>
              </a:lnSpc>
              <a:buNone/>
            </a:pPr>
            <a:endParaRPr lang="en-GB" dirty="0" smtClean="0"/>
          </a:p>
          <a:p>
            <a:pPr eaLnBrk="1" hangingPunct="1">
              <a:lnSpc>
                <a:spcPct val="90000"/>
              </a:lnSpc>
              <a:buFont typeface="Wingdings" charset="2"/>
              <a:buChar char="§"/>
            </a:pPr>
            <a:r>
              <a:rPr lang="en-GB" dirty="0" smtClean="0"/>
              <a:t>Intellectual disability</a:t>
            </a:r>
          </a:p>
          <a:p>
            <a:pPr eaLnBrk="1" hangingPunct="1">
              <a:lnSpc>
                <a:spcPct val="90000"/>
              </a:lnSpc>
              <a:buFont typeface="Wingdings" charset="2"/>
              <a:buChar char="§"/>
            </a:pPr>
            <a:r>
              <a:rPr lang="en-GB" dirty="0" smtClean="0"/>
              <a:t>Communication Disorders</a:t>
            </a:r>
          </a:p>
          <a:p>
            <a:pPr eaLnBrk="1" hangingPunct="1">
              <a:lnSpc>
                <a:spcPct val="90000"/>
              </a:lnSpc>
              <a:buNone/>
            </a:pPr>
            <a:r>
              <a:rPr lang="en-GB" sz="3600" dirty="0" smtClean="0">
                <a:solidFill>
                  <a:srgbClr val="0000FF"/>
                </a:solidFill>
              </a:rPr>
              <a:t>Autism Spectrum Disorder</a:t>
            </a:r>
          </a:p>
          <a:p>
            <a:pPr>
              <a:lnSpc>
                <a:spcPct val="90000"/>
              </a:lnSpc>
              <a:buNone/>
            </a:pPr>
            <a:r>
              <a:rPr lang="en-GB" sz="4000" dirty="0" smtClean="0">
                <a:solidFill>
                  <a:srgbClr val="FF6600"/>
                </a:solidFill>
              </a:rPr>
              <a:t>ADHD</a:t>
            </a:r>
          </a:p>
          <a:p>
            <a:pPr>
              <a:lnSpc>
                <a:spcPct val="90000"/>
              </a:lnSpc>
              <a:buFont typeface="Wingdings" charset="2"/>
              <a:buChar char="§"/>
            </a:pPr>
            <a:r>
              <a:rPr lang="en-GB" dirty="0" smtClean="0"/>
              <a:t>Specific Learning Disorder</a:t>
            </a:r>
          </a:p>
          <a:p>
            <a:pPr>
              <a:lnSpc>
                <a:spcPct val="90000"/>
              </a:lnSpc>
              <a:buFont typeface="Wingdings" charset="2"/>
              <a:buChar char="§"/>
            </a:pPr>
            <a:r>
              <a:rPr lang="en-GB" dirty="0" smtClean="0"/>
              <a:t>Motor Disorders</a:t>
            </a:r>
          </a:p>
          <a:p>
            <a:pPr>
              <a:lnSpc>
                <a:spcPct val="90000"/>
              </a:lnSpc>
              <a:buNone/>
            </a:pPr>
            <a:r>
              <a:rPr lang="en-GB" dirty="0" smtClean="0"/>
              <a:t>    DCD </a:t>
            </a:r>
          </a:p>
          <a:p>
            <a:pPr>
              <a:lnSpc>
                <a:spcPct val="90000"/>
              </a:lnSpc>
              <a:buNone/>
            </a:pPr>
            <a:r>
              <a:rPr lang="en-GB" dirty="0" smtClean="0"/>
              <a:t>    tics and </a:t>
            </a:r>
            <a:r>
              <a:rPr lang="en-GB" dirty="0" err="1" smtClean="0"/>
              <a:t>Tourette’s</a:t>
            </a:r>
            <a:r>
              <a:rPr lang="en-GB" dirty="0" smtClean="0"/>
              <a:t>,</a:t>
            </a:r>
          </a:p>
          <a:p>
            <a:pPr>
              <a:lnSpc>
                <a:spcPct val="90000"/>
              </a:lnSpc>
              <a:buNone/>
            </a:pPr>
            <a:r>
              <a:rPr lang="en-GB" dirty="0" smtClean="0"/>
              <a:t>    stereotyped movements </a:t>
            </a:r>
          </a:p>
          <a:p>
            <a:pPr>
              <a:lnSpc>
                <a:spcPct val="90000"/>
              </a:lnSpc>
              <a:buFont typeface="Wingdings" charset="2"/>
              <a:buChar char="§"/>
            </a:pPr>
            <a:endParaRPr lang="en-GB" dirty="0" smtClean="0"/>
          </a:p>
          <a:p>
            <a:pPr eaLnBrk="1" hangingPunct="1">
              <a:lnSpc>
                <a:spcPct val="90000"/>
              </a:lnSpc>
            </a:pP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eaLnBrk="1" hangingPunct="1"/>
            <a:r>
              <a:rPr lang="en-GB" sz="4400" dirty="0" smtClean="0">
                <a:solidFill>
                  <a:srgbClr val="FF0000"/>
                </a:solidFill>
                <a:ea typeface="ＭＳ Ｐゴシック" pitchFamily="-83" charset="-128"/>
                <a:cs typeface="ＭＳ Ｐゴシック" pitchFamily="-83" charset="-128"/>
              </a:rPr>
              <a:t>Follow same structure of criteria setting:</a:t>
            </a:r>
            <a:endParaRPr lang="en-GB" sz="4400" dirty="0">
              <a:solidFill>
                <a:srgbClr val="FF0000"/>
              </a:solidFill>
              <a:ea typeface="ＭＳ Ｐゴシック" pitchFamily="-83" charset="-128"/>
              <a:cs typeface="ＭＳ Ｐゴシック" pitchFamily="-83" charset="-128"/>
            </a:endParaRPr>
          </a:p>
        </p:txBody>
      </p:sp>
      <p:sp>
        <p:nvSpPr>
          <p:cNvPr id="30723" name="Rectangle 3"/>
          <p:cNvSpPr>
            <a:spLocks noGrp="1" noChangeArrowheads="1"/>
          </p:cNvSpPr>
          <p:nvPr>
            <p:ph type="body" idx="1"/>
          </p:nvPr>
        </p:nvSpPr>
        <p:spPr>
          <a:xfrm>
            <a:off x="457200" y="1930400"/>
            <a:ext cx="8229600" cy="4076891"/>
          </a:xfrm>
        </p:spPr>
        <p:txBody>
          <a:bodyPr/>
          <a:lstStyle/>
          <a:p>
            <a:pPr eaLnBrk="1" hangingPunct="1">
              <a:lnSpc>
                <a:spcPct val="90000"/>
              </a:lnSpc>
            </a:pPr>
            <a:r>
              <a:rPr lang="en-GB" sz="3400" dirty="0">
                <a:ea typeface="ＭＳ Ｐゴシック" pitchFamily="-83" charset="-128"/>
                <a:cs typeface="ＭＳ Ｐゴシック" pitchFamily="-83" charset="-128"/>
              </a:rPr>
              <a:t>Onset in developmental </a:t>
            </a:r>
            <a:r>
              <a:rPr lang="en-GB" sz="3400" dirty="0" smtClean="0">
                <a:ea typeface="ＭＳ Ｐゴシック" pitchFamily="-83" charset="-128"/>
                <a:cs typeface="ＭＳ Ｐゴシック" pitchFamily="-83" charset="-128"/>
              </a:rPr>
              <a:t>period</a:t>
            </a:r>
          </a:p>
          <a:p>
            <a:pPr eaLnBrk="1" hangingPunct="1">
              <a:lnSpc>
                <a:spcPct val="90000"/>
              </a:lnSpc>
            </a:pPr>
            <a:endParaRPr lang="en-GB" sz="3400" dirty="0" smtClean="0">
              <a:ea typeface="ＭＳ Ｐゴシック" pitchFamily="-83" charset="-128"/>
              <a:cs typeface="ＭＳ Ｐゴシック" pitchFamily="-83" charset="-128"/>
            </a:endParaRPr>
          </a:p>
          <a:p>
            <a:pPr eaLnBrk="1" hangingPunct="1">
              <a:lnSpc>
                <a:spcPct val="90000"/>
              </a:lnSpc>
            </a:pPr>
            <a:r>
              <a:rPr lang="en-GB" sz="3400" dirty="0">
                <a:ea typeface="ＭＳ Ｐゴシック" pitchFamily="-83" charset="-128"/>
                <a:cs typeface="ＭＳ Ｐゴシック" pitchFamily="-83" charset="-128"/>
              </a:rPr>
              <a:t>Skills below that expected for </a:t>
            </a:r>
            <a:r>
              <a:rPr lang="en-GB" sz="3400" dirty="0" smtClean="0">
                <a:ea typeface="ＭＳ Ｐゴシック" pitchFamily="-83" charset="-128"/>
                <a:cs typeface="ＭＳ Ｐゴシック" pitchFamily="-83" charset="-128"/>
              </a:rPr>
              <a:t>age</a:t>
            </a:r>
          </a:p>
          <a:p>
            <a:pPr eaLnBrk="1" hangingPunct="1">
              <a:lnSpc>
                <a:spcPct val="90000"/>
              </a:lnSpc>
            </a:pPr>
            <a:endParaRPr lang="en-GB" sz="3400" dirty="0" smtClean="0">
              <a:ea typeface="ＭＳ Ｐゴシック" pitchFamily="-83" charset="-128"/>
              <a:cs typeface="ＭＳ Ｐゴシック" pitchFamily="-83" charset="-128"/>
            </a:endParaRPr>
          </a:p>
          <a:p>
            <a:pPr eaLnBrk="1" hangingPunct="1">
              <a:lnSpc>
                <a:spcPct val="90000"/>
              </a:lnSpc>
            </a:pPr>
            <a:r>
              <a:rPr lang="en-GB" sz="3400" dirty="0">
                <a:ea typeface="ＭＳ Ｐゴシック" pitchFamily="-83" charset="-128"/>
                <a:cs typeface="ＭＳ Ｐゴシック" pitchFamily="-83" charset="-128"/>
              </a:rPr>
              <a:t>Impairment in function </a:t>
            </a:r>
            <a:r>
              <a:rPr lang="en-GB" sz="3400" dirty="0" smtClean="0">
                <a:ea typeface="ＭＳ Ｐゴシック" pitchFamily="-83" charset="-128"/>
                <a:cs typeface="ＭＳ Ｐゴシック" pitchFamily="-83" charset="-128"/>
              </a:rPr>
              <a:t>essential</a:t>
            </a:r>
          </a:p>
          <a:p>
            <a:pPr eaLnBrk="1" hangingPunct="1">
              <a:lnSpc>
                <a:spcPct val="90000"/>
              </a:lnSpc>
            </a:pPr>
            <a:endParaRPr lang="en-GB" sz="3400" dirty="0" smtClean="0">
              <a:ea typeface="ＭＳ Ｐゴシック" pitchFamily="-83" charset="-128"/>
              <a:cs typeface="ＭＳ Ｐゴシック" pitchFamily="-83" charset="-128"/>
            </a:endParaRPr>
          </a:p>
          <a:p>
            <a:pPr eaLnBrk="1" hangingPunct="1">
              <a:lnSpc>
                <a:spcPct val="90000"/>
              </a:lnSpc>
            </a:pPr>
            <a:r>
              <a:rPr lang="en-GB" sz="3400" dirty="0">
                <a:ea typeface="ＭＳ Ｐゴシック" pitchFamily="-83" charset="-128"/>
                <a:cs typeface="ＭＳ Ｐゴシック" pitchFamily="-83" charset="-128"/>
              </a:rPr>
              <a:t>Exclusions </a:t>
            </a:r>
            <a:r>
              <a:rPr lang="en-GB" sz="3400" dirty="0" smtClean="0">
                <a:ea typeface="ＭＳ Ｐゴシック" pitchFamily="-83" charset="-128"/>
                <a:cs typeface="ＭＳ Ｐゴシック" pitchFamily="-83" charset="-128"/>
              </a:rPr>
              <a:t>apply</a:t>
            </a:r>
            <a:endParaRPr lang="en-GB" sz="3400" dirty="0">
              <a:ea typeface="ＭＳ Ｐゴシック" pitchFamily="-83" charset="-128"/>
              <a:cs typeface="ＭＳ Ｐゴシック" pitchFamily="-83" charset="-128"/>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  1% of childhood population (Baird et al, 2006)</a:t>
            </a:r>
          </a:p>
          <a:p>
            <a:endParaRPr lang="en-US" dirty="0" smtClean="0"/>
          </a:p>
          <a:p>
            <a:endParaRPr lang="en-US" dirty="0" smtClean="0"/>
          </a:p>
          <a:p>
            <a:pPr>
              <a:buNone/>
            </a:pPr>
            <a:r>
              <a:rPr lang="en-US" sz="3600" dirty="0" smtClean="0">
                <a:solidFill>
                  <a:srgbClr val="FF0000"/>
                </a:solidFill>
              </a:rPr>
              <a:t>ADHD</a:t>
            </a:r>
            <a:r>
              <a:rPr lang="en-US" dirty="0" smtClean="0"/>
              <a:t> </a:t>
            </a:r>
          </a:p>
          <a:p>
            <a:pPr>
              <a:buNone/>
            </a:pPr>
            <a:endParaRPr lang="en-US" dirty="0" smtClean="0"/>
          </a:p>
          <a:p>
            <a:pPr>
              <a:buNone/>
            </a:pPr>
            <a:r>
              <a:rPr lang="en-US" dirty="0" smtClean="0"/>
              <a:t>3 to 5% of school-age children (NICE 2008)</a:t>
            </a:r>
            <a:endParaRPr lang="en-US" dirty="0"/>
          </a:p>
        </p:txBody>
      </p:sp>
      <p:sp>
        <p:nvSpPr>
          <p:cNvPr id="2" name="Title 1"/>
          <p:cNvSpPr>
            <a:spLocks noGrp="1"/>
          </p:cNvSpPr>
          <p:nvPr>
            <p:ph type="title"/>
          </p:nvPr>
        </p:nvSpPr>
        <p:spPr/>
        <p:txBody>
          <a:bodyPr/>
          <a:lstStyle/>
          <a:p>
            <a:r>
              <a:rPr lang="en-US" dirty="0" smtClean="0"/>
              <a:t> </a:t>
            </a:r>
            <a:r>
              <a:rPr lang="en-US" dirty="0" smtClean="0">
                <a:solidFill>
                  <a:srgbClr val="FF0000"/>
                </a:solidFill>
              </a:rPr>
              <a:t>ASD</a:t>
            </a:r>
            <a:endParaRPr lang="en-US"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67509"/>
            <a:ext cx="9144000" cy="1354217"/>
          </a:xfrm>
          <a:effectLst>
            <a:outerShdw blurRad="63500" dist="17961" dir="2700000" algn="ctr" rotWithShape="0">
              <a:schemeClr val="tx1">
                <a:alpha val="50000"/>
              </a:schemeClr>
            </a:outerShdw>
          </a:effectLst>
        </p:spPr>
        <p:txBody>
          <a:bodyPr anchorCtr="0">
            <a:spAutoFit/>
          </a:bodyPr>
          <a:lstStyle/>
          <a:p>
            <a:pPr eaLnBrk="1" hangingPunct="1">
              <a:defRPr/>
            </a:pPr>
            <a:r>
              <a:rPr lang="en-US" dirty="0">
                <a:ea typeface="+mj-ea"/>
                <a:cs typeface="+mj-cs"/>
              </a:rPr>
              <a:t>COMORBIDITY</a:t>
            </a:r>
            <a:br>
              <a:rPr lang="en-US" dirty="0">
                <a:ea typeface="+mj-ea"/>
                <a:cs typeface="+mj-cs"/>
              </a:rPr>
            </a:br>
            <a:r>
              <a:rPr lang="en-US" dirty="0">
                <a:solidFill>
                  <a:srgbClr val="FF0000"/>
                </a:solidFill>
                <a:ea typeface="+mj-ea"/>
                <a:cs typeface="+mj-cs"/>
              </a:rPr>
              <a:t>Swedish school-age children</a:t>
            </a:r>
          </a:p>
        </p:txBody>
      </p:sp>
      <p:sp>
        <p:nvSpPr>
          <p:cNvPr id="46083" name="Oval 3"/>
          <p:cNvSpPr>
            <a:spLocks noChangeAspect="1" noChangeArrowheads="1"/>
          </p:cNvSpPr>
          <p:nvPr/>
        </p:nvSpPr>
        <p:spPr bwMode="auto">
          <a:xfrm>
            <a:off x="381000" y="1712913"/>
            <a:ext cx="4081463" cy="4002087"/>
          </a:xfrm>
          <a:prstGeom prst="ellipse">
            <a:avLst/>
          </a:prstGeom>
          <a:solidFill>
            <a:srgbClr val="000099"/>
          </a:solidFill>
          <a:ln w="25400">
            <a:solidFill>
              <a:srgbClr val="FFFF00"/>
            </a:solidFill>
            <a:round/>
            <a:headEnd/>
            <a:tailEnd/>
          </a:ln>
        </p:spPr>
        <p:txBody>
          <a:bodyPr wrap="none" anchor="ctr">
            <a:prstTxWarp prst="textNoShape">
              <a:avLst/>
            </a:prstTxWarp>
          </a:bodyPr>
          <a:lstStyle/>
          <a:p>
            <a:pPr algn="ctr"/>
            <a:r>
              <a:rPr lang="en-US" sz="2000">
                <a:solidFill>
                  <a:srgbClr val="FFFF00"/>
                </a:solidFill>
                <a:latin typeface="Tahoma" charset="0"/>
              </a:rPr>
              <a:t>ADHD</a:t>
            </a: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p:txBody>
      </p:sp>
      <p:sp>
        <p:nvSpPr>
          <p:cNvPr id="46084" name="Oval 4"/>
          <p:cNvSpPr>
            <a:spLocks noChangeAspect="1" noChangeArrowheads="1"/>
          </p:cNvSpPr>
          <p:nvPr/>
        </p:nvSpPr>
        <p:spPr bwMode="auto">
          <a:xfrm>
            <a:off x="2078038" y="2316163"/>
            <a:ext cx="1987550" cy="2043112"/>
          </a:xfrm>
          <a:prstGeom prst="ellipse">
            <a:avLst/>
          </a:prstGeom>
          <a:noFill/>
          <a:ln w="25400">
            <a:solidFill>
              <a:srgbClr val="CC6600"/>
            </a:solidFill>
            <a:round/>
            <a:headEnd/>
            <a:tailEnd/>
          </a:ln>
        </p:spPr>
        <p:txBody>
          <a:bodyPr wrap="none" anchor="ctr">
            <a:prstTxWarp prst="textNoShape">
              <a:avLst/>
            </a:prstTxWarp>
          </a:bodyPr>
          <a:lstStyle/>
          <a:p>
            <a:pPr algn="ctr" eaLnBrk="0" hangingPunct="0"/>
            <a:r>
              <a:rPr lang="en-US" sz="1600" b="1">
                <a:solidFill>
                  <a:schemeClr val="bg1"/>
                </a:solidFill>
                <a:latin typeface="Tahoma" charset="0"/>
              </a:rPr>
              <a:t>             </a:t>
            </a:r>
            <a:r>
              <a:rPr lang="en-US" sz="1600" b="1">
                <a:solidFill>
                  <a:srgbClr val="EFEF1F"/>
                </a:solidFill>
                <a:latin typeface="Tahoma" charset="0"/>
              </a:rPr>
              <a:t>40%</a:t>
            </a:r>
          </a:p>
          <a:p>
            <a:pPr algn="ctr" eaLnBrk="0" hangingPunct="0"/>
            <a:r>
              <a:rPr lang="en-US" sz="1600">
                <a:solidFill>
                  <a:srgbClr val="FFFF00"/>
                </a:solidFill>
                <a:latin typeface="Tahoma" charset="0"/>
              </a:rPr>
              <a:t>Reading/ writing</a:t>
            </a:r>
            <a:br>
              <a:rPr lang="en-US" sz="1600">
                <a:solidFill>
                  <a:srgbClr val="FFFF00"/>
                </a:solidFill>
                <a:latin typeface="Tahoma" charset="0"/>
              </a:rPr>
            </a:br>
            <a:r>
              <a:rPr lang="en-US" sz="1600">
                <a:solidFill>
                  <a:srgbClr val="FFFF00"/>
                </a:solidFill>
                <a:latin typeface="Tahoma" charset="0"/>
              </a:rPr>
              <a:t>disorder</a:t>
            </a:r>
            <a:endParaRPr lang="en-GB" sz="1600">
              <a:solidFill>
                <a:srgbClr val="FFFF00"/>
              </a:solidFill>
              <a:latin typeface="Tahoma" charset="0"/>
            </a:endParaRPr>
          </a:p>
        </p:txBody>
      </p:sp>
      <p:sp>
        <p:nvSpPr>
          <p:cNvPr id="46085" name="Oval 5"/>
          <p:cNvSpPr>
            <a:spLocks noChangeAspect="1" noChangeArrowheads="1"/>
          </p:cNvSpPr>
          <p:nvPr/>
        </p:nvSpPr>
        <p:spPr bwMode="auto">
          <a:xfrm>
            <a:off x="838200" y="2508250"/>
            <a:ext cx="1171575" cy="1149350"/>
          </a:xfrm>
          <a:prstGeom prst="ellipse">
            <a:avLst/>
          </a:prstGeom>
          <a:noFill/>
          <a:ln w="25400">
            <a:solidFill>
              <a:schemeClr val="accent1"/>
            </a:solidFill>
            <a:round/>
            <a:headEnd/>
            <a:tailEnd/>
          </a:ln>
        </p:spPr>
        <p:txBody>
          <a:bodyPr wrap="none" anchor="ctr">
            <a:prstTxWarp prst="textNoShape">
              <a:avLst/>
            </a:prstTxWarp>
          </a:bodyPr>
          <a:lstStyle/>
          <a:p>
            <a:pPr algn="ctr" eaLnBrk="0" hangingPunct="0"/>
            <a:r>
              <a:rPr lang="en-US" sz="1600" b="1">
                <a:solidFill>
                  <a:srgbClr val="EFEF1F"/>
                </a:solidFill>
                <a:latin typeface="Tahoma" charset="0"/>
              </a:rPr>
              <a:t>13%</a:t>
            </a:r>
            <a:r>
              <a:rPr lang="en-US" sz="1600">
                <a:solidFill>
                  <a:srgbClr val="FFFF00"/>
                </a:solidFill>
                <a:latin typeface="Tahoma" charset="0"/>
              </a:rPr>
              <a:t/>
            </a:r>
            <a:br>
              <a:rPr lang="en-US" sz="1600">
                <a:solidFill>
                  <a:srgbClr val="FFFF00"/>
                </a:solidFill>
                <a:latin typeface="Tahoma" charset="0"/>
              </a:rPr>
            </a:br>
            <a:r>
              <a:rPr lang="en-US" sz="1600">
                <a:solidFill>
                  <a:srgbClr val="FFFF00"/>
                </a:solidFill>
                <a:latin typeface="Tahoma" charset="0"/>
              </a:rPr>
              <a:t>Learning </a:t>
            </a:r>
          </a:p>
          <a:p>
            <a:pPr algn="ctr" eaLnBrk="0" hangingPunct="0"/>
            <a:r>
              <a:rPr lang="en-US" sz="1600">
                <a:solidFill>
                  <a:srgbClr val="FFFF00"/>
                </a:solidFill>
                <a:latin typeface="Tahoma" charset="0"/>
              </a:rPr>
              <a:t>Disability</a:t>
            </a:r>
          </a:p>
        </p:txBody>
      </p:sp>
      <p:sp>
        <p:nvSpPr>
          <p:cNvPr id="46086" name="Oval 6"/>
          <p:cNvSpPr>
            <a:spLocks noChangeAspect="1" noChangeArrowheads="1"/>
          </p:cNvSpPr>
          <p:nvPr/>
        </p:nvSpPr>
        <p:spPr bwMode="auto">
          <a:xfrm>
            <a:off x="1074738" y="2781300"/>
            <a:ext cx="2201862" cy="2247900"/>
          </a:xfrm>
          <a:prstGeom prst="ellipse">
            <a:avLst/>
          </a:prstGeom>
          <a:noFill/>
          <a:ln w="25400">
            <a:solidFill>
              <a:srgbClr val="DE0029"/>
            </a:solidFill>
            <a:round/>
            <a:headEnd/>
            <a:tailEnd/>
          </a:ln>
        </p:spPr>
        <p:txBody>
          <a:bodyPr anchor="ctr">
            <a:prstTxWarp prst="textNoShape">
              <a:avLst/>
            </a:prstTxWarp>
          </a:bodyPr>
          <a:lstStyle/>
          <a:p>
            <a:pPr algn="ctr" eaLnBrk="0" hangingPunct="0"/>
            <a:endParaRPr lang="en-US" sz="1600" b="1">
              <a:solidFill>
                <a:schemeClr val="bg1"/>
              </a:solidFill>
              <a:latin typeface="Tahoma" charset="0"/>
            </a:endParaRPr>
          </a:p>
          <a:p>
            <a:pPr eaLnBrk="0" hangingPunct="0"/>
            <a:r>
              <a:rPr lang="en-US" sz="1600" b="1">
                <a:solidFill>
                  <a:schemeClr val="bg1"/>
                </a:solidFill>
                <a:latin typeface="Tahoma" charset="0"/>
              </a:rPr>
              <a:t>     </a:t>
            </a:r>
          </a:p>
          <a:p>
            <a:pPr eaLnBrk="0" hangingPunct="0"/>
            <a:r>
              <a:rPr lang="en-US" sz="1600" b="1">
                <a:solidFill>
                  <a:srgbClr val="EFEF1F"/>
                </a:solidFill>
                <a:latin typeface="Tahoma" charset="0"/>
              </a:rPr>
              <a:t>47%</a:t>
            </a:r>
          </a:p>
          <a:p>
            <a:pPr algn="ctr" eaLnBrk="0" hangingPunct="0"/>
            <a:r>
              <a:rPr lang="en-US" sz="1600">
                <a:solidFill>
                  <a:srgbClr val="FFFF00"/>
                </a:solidFill>
                <a:latin typeface="Tahoma" charset="0"/>
              </a:rPr>
              <a:t>Developmental coordination disorder</a:t>
            </a:r>
            <a:endParaRPr lang="en-GB" sz="1600">
              <a:solidFill>
                <a:srgbClr val="FFFF00"/>
              </a:solidFill>
              <a:latin typeface="Tahoma" charset="0"/>
            </a:endParaRPr>
          </a:p>
        </p:txBody>
      </p:sp>
      <p:sp>
        <p:nvSpPr>
          <p:cNvPr id="46087" name="Oval 7"/>
          <p:cNvSpPr>
            <a:spLocks noChangeAspect="1" noChangeArrowheads="1"/>
          </p:cNvSpPr>
          <p:nvPr/>
        </p:nvSpPr>
        <p:spPr bwMode="auto">
          <a:xfrm>
            <a:off x="4643438" y="1700213"/>
            <a:ext cx="4081462" cy="4002087"/>
          </a:xfrm>
          <a:prstGeom prst="ellipse">
            <a:avLst/>
          </a:prstGeom>
          <a:solidFill>
            <a:srgbClr val="000099"/>
          </a:solidFill>
          <a:ln w="25400">
            <a:solidFill>
              <a:srgbClr val="FFFF00"/>
            </a:solidFill>
            <a:round/>
            <a:headEnd/>
            <a:tailEnd/>
          </a:ln>
        </p:spPr>
        <p:txBody>
          <a:bodyPr wrap="none" anchor="ctr">
            <a:prstTxWarp prst="textNoShape">
              <a:avLst/>
            </a:prstTxWarp>
          </a:bodyPr>
          <a:lstStyle/>
          <a:p>
            <a:pPr algn="ctr"/>
            <a:r>
              <a:rPr lang="en-US" sz="2000">
                <a:solidFill>
                  <a:srgbClr val="FFFF00"/>
                </a:solidFill>
                <a:latin typeface="Tahoma" charset="0"/>
              </a:rPr>
              <a:t>ADHD</a:t>
            </a: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a:p>
            <a:pPr algn="ctr"/>
            <a:endParaRPr lang="en-US" sz="1600">
              <a:solidFill>
                <a:srgbClr val="FFFF00"/>
              </a:solidFill>
              <a:latin typeface="Tahoma" charset="0"/>
            </a:endParaRPr>
          </a:p>
        </p:txBody>
      </p:sp>
      <p:sp>
        <p:nvSpPr>
          <p:cNvPr id="46088" name="Oval 8"/>
          <p:cNvSpPr>
            <a:spLocks noChangeAspect="1" noChangeArrowheads="1"/>
          </p:cNvSpPr>
          <p:nvPr/>
        </p:nvSpPr>
        <p:spPr bwMode="auto">
          <a:xfrm>
            <a:off x="6545263" y="2609850"/>
            <a:ext cx="1760537" cy="1809750"/>
          </a:xfrm>
          <a:prstGeom prst="ellipse">
            <a:avLst/>
          </a:prstGeom>
          <a:noFill/>
          <a:ln w="25400">
            <a:solidFill>
              <a:srgbClr val="CC6600"/>
            </a:solidFill>
            <a:round/>
            <a:headEnd/>
            <a:tailEnd/>
          </a:ln>
        </p:spPr>
        <p:txBody>
          <a:bodyPr wrap="none" anchor="ctr">
            <a:prstTxWarp prst="textNoShape">
              <a:avLst/>
            </a:prstTxWarp>
          </a:bodyPr>
          <a:lstStyle/>
          <a:p>
            <a:pPr algn="ctr" eaLnBrk="0" hangingPunct="0"/>
            <a:r>
              <a:rPr lang="en-US" sz="1600" b="1">
                <a:solidFill>
                  <a:srgbClr val="EFEF1F"/>
                </a:solidFill>
                <a:latin typeface="Tahoma" charset="0"/>
              </a:rPr>
              <a:t>33%</a:t>
            </a:r>
          </a:p>
          <a:p>
            <a:pPr algn="ctr" eaLnBrk="0" hangingPunct="0"/>
            <a:r>
              <a:rPr lang="en-US" sz="1600">
                <a:solidFill>
                  <a:srgbClr val="FFFF00"/>
                </a:solidFill>
                <a:latin typeface="Tahoma" charset="0"/>
              </a:rPr>
              <a:t>Tic</a:t>
            </a:r>
            <a:endParaRPr lang="en-GB" sz="1600">
              <a:solidFill>
                <a:srgbClr val="FFFF00"/>
              </a:solidFill>
              <a:latin typeface="Tahoma" charset="0"/>
            </a:endParaRPr>
          </a:p>
        </p:txBody>
      </p:sp>
      <p:sp>
        <p:nvSpPr>
          <p:cNvPr id="46089" name="Oval 9"/>
          <p:cNvSpPr>
            <a:spLocks noChangeAspect="1" noChangeArrowheads="1"/>
          </p:cNvSpPr>
          <p:nvPr/>
        </p:nvSpPr>
        <p:spPr bwMode="auto">
          <a:xfrm>
            <a:off x="5105400" y="2427288"/>
            <a:ext cx="2771775" cy="2830512"/>
          </a:xfrm>
          <a:prstGeom prst="ellipse">
            <a:avLst/>
          </a:prstGeom>
          <a:noFill/>
          <a:ln w="25400">
            <a:solidFill>
              <a:srgbClr val="DE0029"/>
            </a:solidFill>
            <a:round/>
            <a:headEnd/>
            <a:tailEnd/>
          </a:ln>
        </p:spPr>
        <p:txBody>
          <a:bodyPr anchor="ctr">
            <a:prstTxWarp prst="textNoShape">
              <a:avLst/>
            </a:prstTxWarp>
          </a:bodyPr>
          <a:lstStyle/>
          <a:p>
            <a:pPr algn="ctr" eaLnBrk="0" hangingPunct="0"/>
            <a:endParaRPr lang="en-US" sz="1600" b="1">
              <a:solidFill>
                <a:schemeClr val="bg1"/>
              </a:solidFill>
              <a:latin typeface="Tahoma" charset="0"/>
            </a:endParaRPr>
          </a:p>
          <a:p>
            <a:pPr algn="ctr" eaLnBrk="0" hangingPunct="0"/>
            <a:endParaRPr lang="en-US" sz="1600" b="1">
              <a:solidFill>
                <a:schemeClr val="bg1"/>
              </a:solidFill>
              <a:latin typeface="Tahoma" charset="0"/>
            </a:endParaRPr>
          </a:p>
          <a:p>
            <a:pPr algn="ctr" eaLnBrk="0" hangingPunct="0"/>
            <a:endParaRPr lang="en-US" sz="1600" b="1">
              <a:solidFill>
                <a:schemeClr val="bg1"/>
              </a:solidFill>
              <a:latin typeface="Tahoma" charset="0"/>
            </a:endParaRPr>
          </a:p>
          <a:p>
            <a:pPr eaLnBrk="0" hangingPunct="0"/>
            <a:endParaRPr lang="en-US" sz="1600" b="1">
              <a:solidFill>
                <a:schemeClr val="bg1"/>
              </a:solidFill>
              <a:latin typeface="Tahoma" charset="0"/>
            </a:endParaRPr>
          </a:p>
          <a:p>
            <a:pPr eaLnBrk="0" hangingPunct="0"/>
            <a:r>
              <a:rPr lang="en-US" sz="1600" b="1">
                <a:solidFill>
                  <a:srgbClr val="EFEF1F"/>
                </a:solidFill>
                <a:latin typeface="Tahoma" charset="0"/>
              </a:rPr>
              <a:t>60%</a:t>
            </a:r>
          </a:p>
          <a:p>
            <a:pPr algn="ctr" eaLnBrk="0" hangingPunct="0"/>
            <a:r>
              <a:rPr lang="en-US" sz="1600">
                <a:solidFill>
                  <a:srgbClr val="FFFF00"/>
                </a:solidFill>
                <a:latin typeface="Tahoma" charset="0"/>
              </a:rPr>
              <a:t>Oppositional defiant disorder</a:t>
            </a:r>
          </a:p>
          <a:p>
            <a:pPr algn="ctr" eaLnBrk="0" hangingPunct="0"/>
            <a:r>
              <a:rPr lang="en-US" sz="1600">
                <a:solidFill>
                  <a:srgbClr val="FFFF00"/>
                </a:solidFill>
                <a:latin typeface="Tahoma" charset="0"/>
              </a:rPr>
              <a:t>(ODD)</a:t>
            </a:r>
            <a:endParaRPr lang="en-GB" sz="1600">
              <a:solidFill>
                <a:srgbClr val="FFFF00"/>
              </a:solidFill>
              <a:latin typeface="Tahoma" charset="0"/>
            </a:endParaRPr>
          </a:p>
        </p:txBody>
      </p:sp>
      <p:sp>
        <p:nvSpPr>
          <p:cNvPr id="46092" name="Oval 12"/>
          <p:cNvSpPr>
            <a:spLocks noChangeAspect="1" noChangeArrowheads="1"/>
          </p:cNvSpPr>
          <p:nvPr/>
        </p:nvSpPr>
        <p:spPr bwMode="auto">
          <a:xfrm>
            <a:off x="5410200" y="2655888"/>
            <a:ext cx="1101725" cy="1081087"/>
          </a:xfrm>
          <a:prstGeom prst="ellipse">
            <a:avLst/>
          </a:prstGeom>
          <a:noFill/>
          <a:ln w="25400">
            <a:solidFill>
              <a:schemeClr val="accent1"/>
            </a:solidFill>
            <a:round/>
            <a:headEnd/>
            <a:tailEnd/>
          </a:ln>
        </p:spPr>
        <p:txBody>
          <a:bodyPr wrap="none" anchor="ctr">
            <a:prstTxWarp prst="textNoShape">
              <a:avLst/>
            </a:prstTxWarp>
          </a:bodyPr>
          <a:lstStyle/>
          <a:p>
            <a:pPr algn="ctr" eaLnBrk="0" hangingPunct="0"/>
            <a:r>
              <a:rPr lang="en-US" sz="1600" b="1" dirty="0">
                <a:solidFill>
                  <a:srgbClr val="EFEF1F"/>
                </a:solidFill>
                <a:latin typeface="Tahoma" charset="0"/>
              </a:rPr>
              <a:t>7%</a:t>
            </a:r>
            <a:r>
              <a:rPr lang="en-US" sz="1600" dirty="0" smtClean="0">
                <a:solidFill>
                  <a:srgbClr val="FFFF00"/>
                </a:solidFill>
                <a:latin typeface="Tahoma" charset="0"/>
              </a:rPr>
              <a:t/>
            </a:r>
            <a:br>
              <a:rPr lang="en-US" sz="1600" dirty="0" smtClean="0">
                <a:solidFill>
                  <a:srgbClr val="FFFF00"/>
                </a:solidFill>
                <a:latin typeface="Tahoma" charset="0"/>
              </a:rPr>
            </a:br>
            <a:r>
              <a:rPr lang="en-US" sz="1600" dirty="0" err="1" smtClean="0">
                <a:solidFill>
                  <a:srgbClr val="CCFFCC"/>
                </a:solidFill>
                <a:latin typeface="Tahoma" charset="0"/>
              </a:rPr>
              <a:t>Asperger’s</a:t>
            </a:r>
            <a:endParaRPr lang="en-US" sz="1600" dirty="0">
              <a:solidFill>
                <a:srgbClr val="CCFFCC"/>
              </a:solidFill>
              <a:latin typeface="Tahoma" charset="0"/>
            </a:endParaRPr>
          </a:p>
        </p:txBody>
      </p:sp>
      <p:sp>
        <p:nvSpPr>
          <p:cNvPr id="21517" name="Text Box 13"/>
          <p:cNvSpPr txBox="1">
            <a:spLocks noChangeArrowheads="1"/>
          </p:cNvSpPr>
          <p:nvPr/>
        </p:nvSpPr>
        <p:spPr bwMode="auto">
          <a:xfrm>
            <a:off x="2501106" y="5999163"/>
            <a:ext cx="4284663" cy="376237"/>
          </a:xfrm>
          <a:prstGeom prst="rect">
            <a:avLst/>
          </a:prstGeom>
          <a:solidFill>
            <a:srgbClr val="F7E401"/>
          </a:solidFill>
          <a:ln w="9525">
            <a:solidFill>
              <a:schemeClr val="tx1"/>
            </a:solidFill>
            <a:miter lim="800000"/>
            <a:headEnd/>
            <a:tailEnd/>
          </a:ln>
        </p:spPr>
        <p:txBody>
          <a:bodyPr wrap="none">
            <a:prstTxWarp prst="textNoShape">
              <a:avLst/>
            </a:prstTxWarp>
            <a:spAutoFit/>
          </a:bodyPr>
          <a:lstStyle/>
          <a:p>
            <a:pPr>
              <a:spcBef>
                <a:spcPct val="30000"/>
              </a:spcBef>
            </a:pPr>
            <a:r>
              <a:rPr lang="en-GB" dirty="0">
                <a:solidFill>
                  <a:schemeClr val="bg1"/>
                </a:solidFill>
                <a:latin typeface="Tahoma" charset="0"/>
              </a:rPr>
              <a:t>Mood and anxiety disorders not included</a:t>
            </a:r>
          </a:p>
        </p:txBody>
      </p:sp>
      <p:sp>
        <p:nvSpPr>
          <p:cNvPr id="21518" name="Text Box 14"/>
          <p:cNvSpPr txBox="1">
            <a:spLocks noChangeArrowheads="1"/>
          </p:cNvSpPr>
          <p:nvPr/>
        </p:nvSpPr>
        <p:spPr bwMode="auto">
          <a:xfrm>
            <a:off x="6588125" y="6324600"/>
            <a:ext cx="2520950" cy="304800"/>
          </a:xfrm>
          <a:prstGeom prst="rect">
            <a:avLst/>
          </a:prstGeom>
          <a:noFill/>
          <a:ln w="9525">
            <a:noFill/>
            <a:miter lim="800000"/>
            <a:headEnd/>
            <a:tailEnd/>
          </a:ln>
        </p:spPr>
        <p:txBody>
          <a:bodyPr>
            <a:prstTxWarp prst="textNoShape">
              <a:avLst/>
            </a:prstTxWarp>
            <a:spAutoFit/>
          </a:bodyPr>
          <a:lstStyle/>
          <a:p>
            <a:pPr algn="r">
              <a:spcBef>
                <a:spcPct val="50000"/>
              </a:spcBef>
            </a:pPr>
            <a:r>
              <a:rPr lang="de-DE" sz="1000">
                <a:latin typeface="Tahoma" charset="0"/>
              </a:rPr>
              <a:t> </a:t>
            </a:r>
            <a:r>
              <a:rPr lang="en-GB" sz="1400">
                <a:latin typeface="Tahoma" charset="0"/>
              </a:rPr>
              <a:t>Kadesjö &amp; Gillberg 2001</a:t>
            </a:r>
            <a:endParaRPr lang="de-DE" sz="1400">
              <a:latin typeface="Tahoma" charset="0"/>
            </a:endParaRPr>
          </a:p>
        </p:txBody>
      </p:sp>
      <p:sp>
        <p:nvSpPr>
          <p:cNvPr id="21519" name="Rectangle 15"/>
          <p:cNvSpPr>
            <a:spLocks noChangeArrowheads="1"/>
          </p:cNvSpPr>
          <p:nvPr/>
        </p:nvSpPr>
        <p:spPr bwMode="auto">
          <a:xfrm>
            <a:off x="2560638" y="6627813"/>
            <a:ext cx="184150" cy="228600"/>
          </a:xfrm>
          <a:prstGeom prst="rect">
            <a:avLst/>
          </a:prstGeom>
          <a:noFill/>
          <a:ln w="9525">
            <a:noFill/>
            <a:miter lim="800000"/>
            <a:headEnd/>
            <a:tailEnd/>
          </a:ln>
        </p:spPr>
        <p:txBody>
          <a:bodyPr wrap="none">
            <a:prstTxWarp prst="textNoShape">
              <a:avLst/>
            </a:prstTxWarp>
            <a:spAutoFit/>
          </a:bodyPr>
          <a:lstStyle/>
          <a:p>
            <a:pPr>
              <a:spcBef>
                <a:spcPct val="30000"/>
              </a:spcBef>
            </a:pPr>
            <a:endParaRPr lang="en-US" sz="900">
              <a:solidFill>
                <a:schemeClr val="folHlink"/>
              </a:solidFill>
              <a:latin typeface="Tahoma" charset="0"/>
            </a:endParaRPr>
          </a:p>
        </p:txBody>
      </p:sp>
      <p:sp>
        <p:nvSpPr>
          <p:cNvPr id="21520" name="Text Box 16"/>
          <p:cNvSpPr txBox="1">
            <a:spLocks noChangeArrowheads="1"/>
          </p:cNvSpPr>
          <p:nvPr/>
        </p:nvSpPr>
        <p:spPr bwMode="auto">
          <a:xfrm>
            <a:off x="179388" y="6375400"/>
            <a:ext cx="3455987" cy="366713"/>
          </a:xfrm>
          <a:prstGeom prst="rect">
            <a:avLst/>
          </a:prstGeom>
          <a:noFill/>
          <a:ln w="9525">
            <a:noFill/>
            <a:miter lim="800000"/>
            <a:headEnd/>
            <a:tailEnd/>
          </a:ln>
        </p:spPr>
        <p:txBody>
          <a:bodyPr>
            <a:prstTxWarp prst="textNoShape">
              <a:avLst/>
            </a:prstTxWarp>
            <a:spAutoFit/>
          </a:bodyPr>
          <a:lstStyle/>
          <a:p>
            <a:pPr>
              <a:spcBef>
                <a:spcPct val="50000"/>
              </a:spcBef>
            </a:pPr>
            <a:r>
              <a:rPr lang="en-GB">
                <a:latin typeface="Arial" charset="0"/>
              </a:rPr>
              <a:t>Fig 1. Comorbidity in ADHD.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 calcmode="lin" valueType="num">
                                      <p:cBhvr>
                                        <p:cTn id="7" dur="1000" fill="hold"/>
                                        <p:tgtEl>
                                          <p:spTgt spid="46083"/>
                                        </p:tgtEl>
                                        <p:attrNameLst>
                                          <p:attrName>ppt_w</p:attrName>
                                        </p:attrNameLst>
                                      </p:cBhvr>
                                      <p:tavLst>
                                        <p:tav tm="0">
                                          <p:val>
                                            <p:fltVal val="0"/>
                                          </p:val>
                                        </p:tav>
                                        <p:tav tm="100000">
                                          <p:val>
                                            <p:strVal val="#ppt_w"/>
                                          </p:val>
                                        </p:tav>
                                      </p:tavLst>
                                    </p:anim>
                                    <p:anim calcmode="lin" valueType="num">
                                      <p:cBhvr>
                                        <p:cTn id="8" dur="1000" fill="hold"/>
                                        <p:tgtEl>
                                          <p:spTgt spid="46083"/>
                                        </p:tgtEl>
                                        <p:attrNameLst>
                                          <p:attrName>ppt_h</p:attrName>
                                        </p:attrNameLst>
                                      </p:cBhvr>
                                      <p:tavLst>
                                        <p:tav tm="0">
                                          <p:val>
                                            <p:fltVal val="0"/>
                                          </p:val>
                                        </p:tav>
                                        <p:tav tm="100000">
                                          <p:val>
                                            <p:strVal val="#ppt_h"/>
                                          </p:val>
                                        </p:tav>
                                      </p:tavLst>
                                    </p:anim>
                                    <p:anim calcmode="lin" valueType="num">
                                      <p:cBhvr>
                                        <p:cTn id="9" dur="1000" fill="hold"/>
                                        <p:tgtEl>
                                          <p:spTgt spid="4608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608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46086"/>
                                        </p:tgtEl>
                                        <p:attrNameLst>
                                          <p:attrName>style.visibility</p:attrName>
                                        </p:attrNameLst>
                                      </p:cBhvr>
                                      <p:to>
                                        <p:strVal val="visible"/>
                                      </p:to>
                                    </p:set>
                                    <p:anim calcmode="lin" valueType="num">
                                      <p:cBhvr>
                                        <p:cTn id="14" dur="1000" fill="hold"/>
                                        <p:tgtEl>
                                          <p:spTgt spid="46086"/>
                                        </p:tgtEl>
                                        <p:attrNameLst>
                                          <p:attrName>ppt_w</p:attrName>
                                        </p:attrNameLst>
                                      </p:cBhvr>
                                      <p:tavLst>
                                        <p:tav tm="0">
                                          <p:val>
                                            <p:fltVal val="0"/>
                                          </p:val>
                                        </p:tav>
                                        <p:tav tm="100000">
                                          <p:val>
                                            <p:strVal val="#ppt_w"/>
                                          </p:val>
                                        </p:tav>
                                      </p:tavLst>
                                    </p:anim>
                                    <p:anim calcmode="lin" valueType="num">
                                      <p:cBhvr>
                                        <p:cTn id="15" dur="1000" fill="hold"/>
                                        <p:tgtEl>
                                          <p:spTgt spid="46086"/>
                                        </p:tgtEl>
                                        <p:attrNameLst>
                                          <p:attrName>ppt_h</p:attrName>
                                        </p:attrNameLst>
                                      </p:cBhvr>
                                      <p:tavLst>
                                        <p:tav tm="0">
                                          <p:val>
                                            <p:fltVal val="0"/>
                                          </p:val>
                                        </p:tav>
                                        <p:tav tm="100000">
                                          <p:val>
                                            <p:strVal val="#ppt_h"/>
                                          </p:val>
                                        </p:tav>
                                      </p:tavLst>
                                    </p:anim>
                                    <p:anim calcmode="lin" valueType="num">
                                      <p:cBhvr>
                                        <p:cTn id="16" dur="1000" fill="hold"/>
                                        <p:tgtEl>
                                          <p:spTgt spid="4608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46086"/>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46084"/>
                                        </p:tgtEl>
                                        <p:attrNameLst>
                                          <p:attrName>style.visibility</p:attrName>
                                        </p:attrNameLst>
                                      </p:cBhvr>
                                      <p:to>
                                        <p:strVal val="visible"/>
                                      </p:to>
                                    </p:set>
                                    <p:anim calcmode="lin" valueType="num">
                                      <p:cBhvr>
                                        <p:cTn id="21" dur="1000" fill="hold"/>
                                        <p:tgtEl>
                                          <p:spTgt spid="46084"/>
                                        </p:tgtEl>
                                        <p:attrNameLst>
                                          <p:attrName>ppt_w</p:attrName>
                                        </p:attrNameLst>
                                      </p:cBhvr>
                                      <p:tavLst>
                                        <p:tav tm="0">
                                          <p:val>
                                            <p:fltVal val="0"/>
                                          </p:val>
                                        </p:tav>
                                        <p:tav tm="100000">
                                          <p:val>
                                            <p:strVal val="#ppt_w"/>
                                          </p:val>
                                        </p:tav>
                                      </p:tavLst>
                                    </p:anim>
                                    <p:anim calcmode="lin" valueType="num">
                                      <p:cBhvr>
                                        <p:cTn id="22" dur="1000" fill="hold"/>
                                        <p:tgtEl>
                                          <p:spTgt spid="46084"/>
                                        </p:tgtEl>
                                        <p:attrNameLst>
                                          <p:attrName>ppt_h</p:attrName>
                                        </p:attrNameLst>
                                      </p:cBhvr>
                                      <p:tavLst>
                                        <p:tav tm="0">
                                          <p:val>
                                            <p:fltVal val="0"/>
                                          </p:val>
                                        </p:tav>
                                        <p:tav tm="100000">
                                          <p:val>
                                            <p:strVal val="#ppt_h"/>
                                          </p:val>
                                        </p:tav>
                                      </p:tavLst>
                                    </p:anim>
                                    <p:anim calcmode="lin" valueType="num">
                                      <p:cBhvr>
                                        <p:cTn id="23" dur="1000" fill="hold"/>
                                        <p:tgtEl>
                                          <p:spTgt spid="46084"/>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46084"/>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46085"/>
                                        </p:tgtEl>
                                        <p:attrNameLst>
                                          <p:attrName>style.visibility</p:attrName>
                                        </p:attrNameLst>
                                      </p:cBhvr>
                                      <p:to>
                                        <p:strVal val="visible"/>
                                      </p:to>
                                    </p:set>
                                    <p:anim calcmode="lin" valueType="num">
                                      <p:cBhvr>
                                        <p:cTn id="28" dur="1000" fill="hold"/>
                                        <p:tgtEl>
                                          <p:spTgt spid="46085"/>
                                        </p:tgtEl>
                                        <p:attrNameLst>
                                          <p:attrName>ppt_w</p:attrName>
                                        </p:attrNameLst>
                                      </p:cBhvr>
                                      <p:tavLst>
                                        <p:tav tm="0">
                                          <p:val>
                                            <p:fltVal val="0"/>
                                          </p:val>
                                        </p:tav>
                                        <p:tav tm="100000">
                                          <p:val>
                                            <p:strVal val="#ppt_w"/>
                                          </p:val>
                                        </p:tav>
                                      </p:tavLst>
                                    </p:anim>
                                    <p:anim calcmode="lin" valueType="num">
                                      <p:cBhvr>
                                        <p:cTn id="29" dur="1000" fill="hold"/>
                                        <p:tgtEl>
                                          <p:spTgt spid="46085"/>
                                        </p:tgtEl>
                                        <p:attrNameLst>
                                          <p:attrName>ppt_h</p:attrName>
                                        </p:attrNameLst>
                                      </p:cBhvr>
                                      <p:tavLst>
                                        <p:tav tm="0">
                                          <p:val>
                                            <p:fltVal val="0"/>
                                          </p:val>
                                        </p:tav>
                                        <p:tav tm="100000">
                                          <p:val>
                                            <p:strVal val="#ppt_h"/>
                                          </p:val>
                                        </p:tav>
                                      </p:tavLst>
                                    </p:anim>
                                    <p:anim calcmode="lin" valueType="num">
                                      <p:cBhvr>
                                        <p:cTn id="30" dur="1000" fill="hold"/>
                                        <p:tgtEl>
                                          <p:spTgt spid="46085"/>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4608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2" fill="hold">
                      <p:stCondLst>
                        <p:cond delay="indefinite"/>
                      </p:stCondLst>
                      <p:childTnLst>
                        <p:par>
                          <p:cTn id="33" fill="hold">
                            <p:stCondLst>
                              <p:cond delay="0"/>
                            </p:stCondLst>
                            <p:childTnLst>
                              <p:par>
                                <p:cTn id="34" presetID="15" presetClass="entr" presetSubtype="0" fill="hold" grpId="0" nodeType="clickEffect">
                                  <p:stCondLst>
                                    <p:cond delay="0"/>
                                  </p:stCondLst>
                                  <p:childTnLst>
                                    <p:set>
                                      <p:cBhvr>
                                        <p:cTn id="35" dur="1" fill="hold">
                                          <p:stCondLst>
                                            <p:cond delay="0"/>
                                          </p:stCondLst>
                                        </p:cTn>
                                        <p:tgtEl>
                                          <p:spTgt spid="46087"/>
                                        </p:tgtEl>
                                        <p:attrNameLst>
                                          <p:attrName>style.visibility</p:attrName>
                                        </p:attrNameLst>
                                      </p:cBhvr>
                                      <p:to>
                                        <p:strVal val="visible"/>
                                      </p:to>
                                    </p:set>
                                    <p:anim calcmode="lin" valueType="num">
                                      <p:cBhvr>
                                        <p:cTn id="36" dur="1000" fill="hold"/>
                                        <p:tgtEl>
                                          <p:spTgt spid="46087"/>
                                        </p:tgtEl>
                                        <p:attrNameLst>
                                          <p:attrName>ppt_w</p:attrName>
                                        </p:attrNameLst>
                                      </p:cBhvr>
                                      <p:tavLst>
                                        <p:tav tm="0">
                                          <p:val>
                                            <p:fltVal val="0"/>
                                          </p:val>
                                        </p:tav>
                                        <p:tav tm="100000">
                                          <p:val>
                                            <p:strVal val="#ppt_w"/>
                                          </p:val>
                                        </p:tav>
                                      </p:tavLst>
                                    </p:anim>
                                    <p:anim calcmode="lin" valueType="num">
                                      <p:cBhvr>
                                        <p:cTn id="37" dur="1000" fill="hold"/>
                                        <p:tgtEl>
                                          <p:spTgt spid="46087"/>
                                        </p:tgtEl>
                                        <p:attrNameLst>
                                          <p:attrName>ppt_h</p:attrName>
                                        </p:attrNameLst>
                                      </p:cBhvr>
                                      <p:tavLst>
                                        <p:tav tm="0">
                                          <p:val>
                                            <p:fltVal val="0"/>
                                          </p:val>
                                        </p:tav>
                                        <p:tav tm="100000">
                                          <p:val>
                                            <p:strVal val="#ppt_h"/>
                                          </p:val>
                                        </p:tav>
                                      </p:tavLst>
                                    </p:anim>
                                    <p:anim calcmode="lin" valueType="num">
                                      <p:cBhvr>
                                        <p:cTn id="38" dur="1000" fill="hold"/>
                                        <p:tgtEl>
                                          <p:spTgt spid="46087"/>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46087"/>
                                        </p:tgtEl>
                                        <p:attrNameLst>
                                          <p:attrName>ppt_y</p:attrName>
                                        </p:attrNameLst>
                                      </p:cBhvr>
                                      <p:tavLst>
                                        <p:tav tm="0" fmla="#ppt_y+(sin(-2*pi*(1-$))*-#ppt_x+cos(-2*pi*(1-$))*(1-#ppt_y))*(1-$)">
                                          <p:val>
                                            <p:fltVal val="0"/>
                                          </p:val>
                                        </p:tav>
                                        <p:tav tm="100000">
                                          <p:val>
                                            <p:fltVal val="1"/>
                                          </p:val>
                                        </p:tav>
                                      </p:tavLst>
                                    </p:anim>
                                  </p:childTnLst>
                                </p:cTn>
                              </p:par>
                            </p:childTnLst>
                          </p:cTn>
                        </p:par>
                        <p:par>
                          <p:cTn id="40" fill="hold">
                            <p:stCondLst>
                              <p:cond delay="1000"/>
                            </p:stCondLst>
                            <p:childTnLst>
                              <p:par>
                                <p:cTn id="41" presetID="15" presetClass="entr" presetSubtype="0" fill="hold" grpId="0" nodeType="afterEffect">
                                  <p:stCondLst>
                                    <p:cond delay="0"/>
                                  </p:stCondLst>
                                  <p:childTnLst>
                                    <p:set>
                                      <p:cBhvr>
                                        <p:cTn id="42" dur="1" fill="hold">
                                          <p:stCondLst>
                                            <p:cond delay="0"/>
                                          </p:stCondLst>
                                        </p:cTn>
                                        <p:tgtEl>
                                          <p:spTgt spid="46089"/>
                                        </p:tgtEl>
                                        <p:attrNameLst>
                                          <p:attrName>style.visibility</p:attrName>
                                        </p:attrNameLst>
                                      </p:cBhvr>
                                      <p:to>
                                        <p:strVal val="visible"/>
                                      </p:to>
                                    </p:set>
                                    <p:anim calcmode="lin" valueType="num">
                                      <p:cBhvr>
                                        <p:cTn id="43" dur="1000" fill="hold"/>
                                        <p:tgtEl>
                                          <p:spTgt spid="46089"/>
                                        </p:tgtEl>
                                        <p:attrNameLst>
                                          <p:attrName>ppt_w</p:attrName>
                                        </p:attrNameLst>
                                      </p:cBhvr>
                                      <p:tavLst>
                                        <p:tav tm="0">
                                          <p:val>
                                            <p:fltVal val="0"/>
                                          </p:val>
                                        </p:tav>
                                        <p:tav tm="100000">
                                          <p:val>
                                            <p:strVal val="#ppt_w"/>
                                          </p:val>
                                        </p:tav>
                                      </p:tavLst>
                                    </p:anim>
                                    <p:anim calcmode="lin" valueType="num">
                                      <p:cBhvr>
                                        <p:cTn id="44" dur="1000" fill="hold"/>
                                        <p:tgtEl>
                                          <p:spTgt spid="46089"/>
                                        </p:tgtEl>
                                        <p:attrNameLst>
                                          <p:attrName>ppt_h</p:attrName>
                                        </p:attrNameLst>
                                      </p:cBhvr>
                                      <p:tavLst>
                                        <p:tav tm="0">
                                          <p:val>
                                            <p:fltVal val="0"/>
                                          </p:val>
                                        </p:tav>
                                        <p:tav tm="100000">
                                          <p:val>
                                            <p:strVal val="#ppt_h"/>
                                          </p:val>
                                        </p:tav>
                                      </p:tavLst>
                                    </p:anim>
                                    <p:anim calcmode="lin" valueType="num">
                                      <p:cBhvr>
                                        <p:cTn id="45" dur="1000" fill="hold"/>
                                        <p:tgtEl>
                                          <p:spTgt spid="46089"/>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46089"/>
                                        </p:tgtEl>
                                        <p:attrNameLst>
                                          <p:attrName>ppt_y</p:attrName>
                                        </p:attrNameLst>
                                      </p:cBhvr>
                                      <p:tavLst>
                                        <p:tav tm="0" fmla="#ppt_y+(sin(-2*pi*(1-$))*-#ppt_x+cos(-2*pi*(1-$))*(1-#ppt_y))*(1-$)">
                                          <p:val>
                                            <p:fltVal val="0"/>
                                          </p:val>
                                        </p:tav>
                                        <p:tav tm="100000">
                                          <p:val>
                                            <p:fltVal val="1"/>
                                          </p:val>
                                        </p:tav>
                                      </p:tavLst>
                                    </p:anim>
                                  </p:childTnLst>
                                </p:cTn>
                              </p:par>
                            </p:childTnLst>
                          </p:cTn>
                        </p:par>
                        <p:par>
                          <p:cTn id="47" fill="hold">
                            <p:stCondLst>
                              <p:cond delay="2000"/>
                            </p:stCondLst>
                            <p:childTnLst>
                              <p:par>
                                <p:cTn id="48" presetID="15" presetClass="entr" presetSubtype="0" fill="hold" grpId="0" nodeType="afterEffect">
                                  <p:stCondLst>
                                    <p:cond delay="0"/>
                                  </p:stCondLst>
                                  <p:childTnLst>
                                    <p:set>
                                      <p:cBhvr>
                                        <p:cTn id="49" dur="1" fill="hold">
                                          <p:stCondLst>
                                            <p:cond delay="0"/>
                                          </p:stCondLst>
                                        </p:cTn>
                                        <p:tgtEl>
                                          <p:spTgt spid="46088"/>
                                        </p:tgtEl>
                                        <p:attrNameLst>
                                          <p:attrName>style.visibility</p:attrName>
                                        </p:attrNameLst>
                                      </p:cBhvr>
                                      <p:to>
                                        <p:strVal val="visible"/>
                                      </p:to>
                                    </p:set>
                                    <p:anim calcmode="lin" valueType="num">
                                      <p:cBhvr>
                                        <p:cTn id="50" dur="1000" fill="hold"/>
                                        <p:tgtEl>
                                          <p:spTgt spid="46088"/>
                                        </p:tgtEl>
                                        <p:attrNameLst>
                                          <p:attrName>ppt_w</p:attrName>
                                        </p:attrNameLst>
                                      </p:cBhvr>
                                      <p:tavLst>
                                        <p:tav tm="0">
                                          <p:val>
                                            <p:fltVal val="0"/>
                                          </p:val>
                                        </p:tav>
                                        <p:tav tm="100000">
                                          <p:val>
                                            <p:strVal val="#ppt_w"/>
                                          </p:val>
                                        </p:tav>
                                      </p:tavLst>
                                    </p:anim>
                                    <p:anim calcmode="lin" valueType="num">
                                      <p:cBhvr>
                                        <p:cTn id="51" dur="1000" fill="hold"/>
                                        <p:tgtEl>
                                          <p:spTgt spid="46088"/>
                                        </p:tgtEl>
                                        <p:attrNameLst>
                                          <p:attrName>ppt_h</p:attrName>
                                        </p:attrNameLst>
                                      </p:cBhvr>
                                      <p:tavLst>
                                        <p:tav tm="0">
                                          <p:val>
                                            <p:fltVal val="0"/>
                                          </p:val>
                                        </p:tav>
                                        <p:tav tm="100000">
                                          <p:val>
                                            <p:strVal val="#ppt_h"/>
                                          </p:val>
                                        </p:tav>
                                      </p:tavLst>
                                    </p:anim>
                                    <p:anim calcmode="lin" valueType="num">
                                      <p:cBhvr>
                                        <p:cTn id="52" dur="1000" fill="hold"/>
                                        <p:tgtEl>
                                          <p:spTgt spid="46088"/>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46088"/>
                                        </p:tgtEl>
                                        <p:attrNameLst>
                                          <p:attrName>ppt_y</p:attrName>
                                        </p:attrNameLst>
                                      </p:cBhvr>
                                      <p:tavLst>
                                        <p:tav tm="0" fmla="#ppt_y+(sin(-2*pi*(1-$))*-#ppt_x+cos(-2*pi*(1-$))*(1-#ppt_y))*(1-$)">
                                          <p:val>
                                            <p:fltVal val="0"/>
                                          </p:val>
                                        </p:tav>
                                        <p:tav tm="100000">
                                          <p:val>
                                            <p:fltVal val="1"/>
                                          </p:val>
                                        </p:tav>
                                      </p:tavLst>
                                    </p:anim>
                                  </p:childTnLst>
                                </p:cTn>
                              </p:par>
                            </p:childTnLst>
                          </p:cTn>
                        </p:par>
                        <p:par>
                          <p:cTn id="54" fill="hold">
                            <p:stCondLst>
                              <p:cond delay="3000"/>
                            </p:stCondLst>
                            <p:childTnLst>
                              <p:par>
                                <p:cTn id="55" presetID="15" presetClass="entr" presetSubtype="0" fill="hold" grpId="0" nodeType="afterEffect">
                                  <p:stCondLst>
                                    <p:cond delay="0"/>
                                  </p:stCondLst>
                                  <p:childTnLst>
                                    <p:set>
                                      <p:cBhvr>
                                        <p:cTn id="56" dur="1" fill="hold">
                                          <p:stCondLst>
                                            <p:cond delay="0"/>
                                          </p:stCondLst>
                                        </p:cTn>
                                        <p:tgtEl>
                                          <p:spTgt spid="46092"/>
                                        </p:tgtEl>
                                        <p:attrNameLst>
                                          <p:attrName>style.visibility</p:attrName>
                                        </p:attrNameLst>
                                      </p:cBhvr>
                                      <p:to>
                                        <p:strVal val="visible"/>
                                      </p:to>
                                    </p:set>
                                    <p:anim calcmode="lin" valueType="num">
                                      <p:cBhvr>
                                        <p:cTn id="57" dur="1000" fill="hold"/>
                                        <p:tgtEl>
                                          <p:spTgt spid="46092"/>
                                        </p:tgtEl>
                                        <p:attrNameLst>
                                          <p:attrName>ppt_w</p:attrName>
                                        </p:attrNameLst>
                                      </p:cBhvr>
                                      <p:tavLst>
                                        <p:tav tm="0">
                                          <p:val>
                                            <p:fltVal val="0"/>
                                          </p:val>
                                        </p:tav>
                                        <p:tav tm="100000">
                                          <p:val>
                                            <p:strVal val="#ppt_w"/>
                                          </p:val>
                                        </p:tav>
                                      </p:tavLst>
                                    </p:anim>
                                    <p:anim calcmode="lin" valueType="num">
                                      <p:cBhvr>
                                        <p:cTn id="58" dur="1000" fill="hold"/>
                                        <p:tgtEl>
                                          <p:spTgt spid="46092"/>
                                        </p:tgtEl>
                                        <p:attrNameLst>
                                          <p:attrName>ppt_h</p:attrName>
                                        </p:attrNameLst>
                                      </p:cBhvr>
                                      <p:tavLst>
                                        <p:tav tm="0">
                                          <p:val>
                                            <p:fltVal val="0"/>
                                          </p:val>
                                        </p:tav>
                                        <p:tav tm="100000">
                                          <p:val>
                                            <p:strVal val="#ppt_h"/>
                                          </p:val>
                                        </p:tav>
                                      </p:tavLst>
                                    </p:anim>
                                    <p:anim calcmode="lin" valueType="num">
                                      <p:cBhvr>
                                        <p:cTn id="59" dur="1000" fill="hold"/>
                                        <p:tgtEl>
                                          <p:spTgt spid="46092"/>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4609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animBg="1" autoUpdateAnimBg="0"/>
      <p:bldP spid="46084" grpId="0" animBg="1" autoUpdateAnimBg="0"/>
      <p:bldP spid="46085" grpId="0" animBg="1" autoUpdateAnimBg="0"/>
      <p:bldP spid="46086" grpId="0" animBg="1" autoUpdateAnimBg="0"/>
      <p:bldP spid="46087" grpId="0" animBg="1" autoUpdateAnimBg="0"/>
      <p:bldP spid="46088" grpId="0" animBg="1" autoUpdateAnimBg="0"/>
      <p:bldP spid="46089" grpId="0" animBg="1" autoUpdateAnimBg="0"/>
      <p:bldP spid="46092" grpId="0" animBg="1"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242502"/>
          </a:xfrm>
        </p:spPr>
        <p:txBody>
          <a:bodyPr>
            <a:normAutofit fontScale="90000"/>
          </a:bodyPr>
          <a:lstStyle/>
          <a:p>
            <a:r>
              <a:rPr lang="en-US" dirty="0" smtClean="0">
                <a:solidFill>
                  <a:srgbClr val="FF0000"/>
                </a:solidFill>
              </a:rPr>
              <a:t>How many children have autism?</a:t>
            </a:r>
            <a:r>
              <a:rPr lang="en-US" dirty="0" smtClean="0"/>
              <a:t/>
            </a:r>
            <a:br>
              <a:rPr lang="en-US" dirty="0" smtClean="0"/>
            </a:br>
            <a:endParaRPr lang="en-US" dirty="0"/>
          </a:p>
        </p:txBody>
      </p:sp>
      <p:sp>
        <p:nvSpPr>
          <p:cNvPr id="4" name="Content Placeholder 3"/>
          <p:cNvSpPr>
            <a:spLocks noGrp="1"/>
          </p:cNvSpPr>
          <p:nvPr>
            <p:ph idx="1"/>
          </p:nvPr>
        </p:nvSpPr>
        <p:spPr>
          <a:xfrm>
            <a:off x="457200" y="1905245"/>
            <a:ext cx="8229600" cy="4102046"/>
          </a:xfrm>
        </p:spPr>
        <p:txBody>
          <a:bodyPr>
            <a:normAutofit/>
          </a:bodyPr>
          <a:lstStyle/>
          <a:p>
            <a:pPr>
              <a:buNone/>
            </a:pPr>
            <a:r>
              <a:rPr lang="en-US" dirty="0" smtClean="0"/>
              <a:t> A new US government survey of parents suggests that 1 in 45 children, ages 3 through 17, have been diagnosed with autism spectrum disorder (ASD). </a:t>
            </a:r>
          </a:p>
          <a:p>
            <a:pPr>
              <a:buNone/>
            </a:pPr>
            <a:endParaRPr lang="en-US" dirty="0" smtClean="0"/>
          </a:p>
          <a:p>
            <a:pPr>
              <a:buNone/>
            </a:pPr>
            <a:endParaRPr lang="en-US" b="1" dirty="0" smtClean="0"/>
          </a:p>
          <a:p>
            <a:pPr>
              <a:buNone/>
            </a:pPr>
            <a:r>
              <a:rPr lang="en-US" sz="1730" b="1" dirty="0" smtClean="0"/>
              <a:t> Science ...https://www.autismspeaks.org/.../new-government-survey-pegs-autism-prevalence-1-45</a:t>
            </a:r>
            <a:endParaRPr lang="en-US" sz="1730"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74295"/>
            <a:ext cx="8229600" cy="4232996"/>
          </a:xfrm>
        </p:spPr>
        <p:txBody>
          <a:bodyPr>
            <a:normAutofit fontScale="77500" lnSpcReduction="20000"/>
          </a:bodyPr>
          <a:lstStyle/>
          <a:p>
            <a:pPr>
              <a:buNone/>
            </a:pPr>
            <a:r>
              <a:rPr lang="en-US" sz="2595" dirty="0" smtClean="0"/>
              <a:t>Overall and sex-specific prevalence of ASD, ADHD and</a:t>
            </a:r>
          </a:p>
          <a:p>
            <a:pPr>
              <a:buNone/>
            </a:pPr>
            <a:r>
              <a:rPr lang="en-US" sz="2595" dirty="0" err="1" smtClean="0"/>
              <a:t>comorbid</a:t>
            </a:r>
            <a:r>
              <a:rPr lang="en-US" sz="2595" dirty="0" smtClean="0"/>
              <a:t> cases in the population under study </a:t>
            </a:r>
            <a:r>
              <a:rPr lang="en-US" sz="2595" dirty="0" smtClean="0">
                <a:solidFill>
                  <a:srgbClr val="8000FF"/>
                </a:solidFill>
              </a:rPr>
              <a:t>(</a:t>
            </a:r>
            <a:r>
              <a:rPr lang="en-US" sz="2595" dirty="0" err="1" smtClean="0">
                <a:solidFill>
                  <a:srgbClr val="8000FF"/>
                </a:solidFill>
              </a:rPr>
              <a:t>n</a:t>
            </a:r>
            <a:r>
              <a:rPr lang="en-US" sz="2595" dirty="0" smtClean="0">
                <a:solidFill>
                  <a:srgbClr val="8000FF"/>
                </a:solidFill>
              </a:rPr>
              <a:t>=1 899 654)</a:t>
            </a:r>
          </a:p>
          <a:p>
            <a:pPr>
              <a:buNone/>
            </a:pPr>
            <a:endParaRPr lang="en-US" sz="2595" dirty="0" smtClean="0">
              <a:solidFill>
                <a:srgbClr val="0000FF"/>
              </a:solidFill>
            </a:endParaRPr>
          </a:p>
          <a:p>
            <a:pPr>
              <a:buNone/>
            </a:pPr>
            <a:r>
              <a:rPr lang="en-US" dirty="0" smtClean="0">
                <a:solidFill>
                  <a:srgbClr val="0000FF"/>
                </a:solidFill>
              </a:rPr>
              <a:t>                    Overall                Males                      Females</a:t>
            </a:r>
          </a:p>
          <a:p>
            <a:pPr>
              <a:buNone/>
            </a:pPr>
            <a:endParaRPr lang="en-US" dirty="0" smtClean="0"/>
          </a:p>
          <a:p>
            <a:pPr>
              <a:buNone/>
            </a:pPr>
            <a:r>
              <a:rPr lang="en-US" sz="2595" dirty="0" smtClean="0">
                <a:solidFill>
                  <a:srgbClr val="FF6600"/>
                </a:solidFill>
              </a:rPr>
              <a:t>ASD</a:t>
            </a:r>
            <a:r>
              <a:rPr lang="en-US" sz="2595" dirty="0" smtClean="0"/>
              <a:t> </a:t>
            </a:r>
            <a:r>
              <a:rPr lang="en-US" sz="2118" dirty="0" smtClean="0"/>
              <a:t>          28 468 (1.50%)               19 734 (2.03%)                   8 734 (0.94%)</a:t>
            </a:r>
          </a:p>
          <a:p>
            <a:pPr>
              <a:buNone/>
            </a:pPr>
            <a:endParaRPr lang="en-US" sz="2595" dirty="0" smtClean="0"/>
          </a:p>
          <a:p>
            <a:pPr>
              <a:buNone/>
            </a:pPr>
            <a:r>
              <a:rPr lang="en-US" sz="2595" dirty="0" smtClean="0">
                <a:solidFill>
                  <a:srgbClr val="FF6600"/>
                </a:solidFill>
              </a:rPr>
              <a:t>ADHD</a:t>
            </a:r>
            <a:r>
              <a:rPr lang="en-US" sz="2595" dirty="0" smtClean="0"/>
              <a:t> </a:t>
            </a:r>
            <a:r>
              <a:rPr lang="en-US" sz="2118" dirty="0" smtClean="0"/>
              <a:t>    </a:t>
            </a:r>
            <a:r>
              <a:rPr lang="en-US" sz="2118" dirty="0" smtClean="0"/>
              <a:t>   </a:t>
            </a:r>
            <a:r>
              <a:rPr lang="en-US" sz="2118" dirty="0" smtClean="0"/>
              <a:t>82 398 (4.34%)               54 759 (5.63%)                   27 639 (2.98%)</a:t>
            </a:r>
          </a:p>
          <a:p>
            <a:pPr>
              <a:buNone/>
            </a:pPr>
            <a:endParaRPr lang="en-US" sz="2118" dirty="0" smtClean="0"/>
          </a:p>
          <a:p>
            <a:pPr>
              <a:buNone/>
            </a:pPr>
            <a:r>
              <a:rPr lang="en-US" sz="2323" dirty="0" smtClean="0">
                <a:solidFill>
                  <a:srgbClr val="FF0000"/>
                </a:solidFill>
              </a:rPr>
              <a:t>ADHD</a:t>
            </a:r>
            <a:r>
              <a:rPr lang="en-US" sz="2118" dirty="0" smtClean="0"/>
              <a:t>           13 </a:t>
            </a:r>
            <a:r>
              <a:rPr lang="en-US" sz="2118" dirty="0" smtClean="0"/>
              <a:t>793 (0.73%)              9 805 (1.01%)                   3 988 (0.43%)</a:t>
            </a:r>
            <a:endParaRPr lang="en-US" sz="2118" dirty="0" smtClean="0"/>
          </a:p>
          <a:p>
            <a:pPr>
              <a:buNone/>
            </a:pPr>
            <a:r>
              <a:rPr lang="en-US" sz="2323" dirty="0" smtClean="0">
                <a:solidFill>
                  <a:srgbClr val="FF0000"/>
                </a:solidFill>
              </a:rPr>
              <a:t>+ ASD </a:t>
            </a:r>
          </a:p>
          <a:p>
            <a:pPr>
              <a:buNone/>
            </a:pPr>
            <a:r>
              <a:rPr lang="en-US" sz="2400" dirty="0" smtClean="0"/>
              <a:t>                                                                                          </a:t>
            </a:r>
          </a:p>
          <a:p>
            <a:pPr>
              <a:buNone/>
            </a:pPr>
            <a:r>
              <a:rPr lang="en-US" sz="2400" dirty="0" smtClean="0"/>
              <a:t>                                                                       </a:t>
            </a:r>
            <a:r>
              <a:rPr lang="en-US" sz="2400" dirty="0" err="1" smtClean="0"/>
              <a:t>Ghirardi</a:t>
            </a:r>
            <a:r>
              <a:rPr lang="en-US" sz="2400" dirty="0" smtClean="0"/>
              <a:t>, et al, 2017.</a:t>
            </a:r>
            <a:endParaRPr lang="en-US" sz="2118" dirty="0"/>
          </a:p>
        </p:txBody>
      </p:sp>
      <p:sp>
        <p:nvSpPr>
          <p:cNvPr id="2" name="Title 1"/>
          <p:cNvSpPr>
            <a:spLocks noGrp="1"/>
          </p:cNvSpPr>
          <p:nvPr>
            <p:ph type="title"/>
          </p:nvPr>
        </p:nvSpPr>
        <p:spPr/>
        <p:txBody>
          <a:bodyPr>
            <a:normAutofit fontScale="90000"/>
          </a:bodyPr>
          <a:lstStyle/>
          <a:p>
            <a:r>
              <a:rPr lang="en-US" dirty="0" smtClean="0">
                <a:solidFill>
                  <a:srgbClr val="FF0000"/>
                </a:solidFill>
              </a:rPr>
              <a:t>Individuals born in Sweden between 1987 and 2006</a:t>
            </a:r>
            <a:endParaRPr lang="en-US"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13000"/>
            <a:ext cx="8229600" cy="3713163"/>
          </a:xfrm>
        </p:spPr>
        <p:txBody>
          <a:bodyPr/>
          <a:lstStyle/>
          <a:p>
            <a:r>
              <a:rPr lang="en-US" dirty="0" smtClean="0"/>
              <a:t>48% of those with ASD also had ADHD</a:t>
            </a:r>
          </a:p>
          <a:p>
            <a:endParaRPr lang="en-US" dirty="0" smtClean="0"/>
          </a:p>
          <a:p>
            <a:endParaRPr lang="en-US" dirty="0" smtClean="0"/>
          </a:p>
          <a:p>
            <a:r>
              <a:rPr lang="en-US" dirty="0" smtClean="0"/>
              <a:t>17% of those with ADHD had </a:t>
            </a:r>
            <a:r>
              <a:rPr lang="en-US" dirty="0" smtClean="0"/>
              <a:t>ASD</a:t>
            </a:r>
          </a:p>
          <a:p>
            <a:endParaRPr lang="en-US" dirty="0" smtClean="0"/>
          </a:p>
          <a:p>
            <a:endParaRPr lang="en-US" dirty="0" smtClean="0"/>
          </a:p>
          <a:p>
            <a:pPr>
              <a:buNone/>
            </a:pPr>
            <a:r>
              <a:rPr lang="en-US" dirty="0" smtClean="0"/>
              <a:t>                             </a:t>
            </a:r>
            <a:r>
              <a:rPr lang="en-US" sz="4800" dirty="0" smtClean="0">
                <a:solidFill>
                  <a:srgbClr val="8000FF"/>
                </a:solidFill>
              </a:rPr>
              <a:t>WOW!</a:t>
            </a:r>
            <a:endParaRPr lang="en-US" sz="4800" dirty="0">
              <a:solidFill>
                <a:srgbClr val="8000FF"/>
              </a:solidFill>
            </a:endParaRPr>
          </a:p>
        </p:txBody>
      </p:sp>
      <p:sp>
        <p:nvSpPr>
          <p:cNvPr id="2" name="Title 1"/>
          <p:cNvSpPr>
            <a:spLocks noGrp="1"/>
          </p:cNvSpPr>
          <p:nvPr>
            <p:ph type="title"/>
          </p:nvPr>
        </p:nvSpPr>
        <p:spPr/>
        <p:txBody>
          <a:bodyPr/>
          <a:lstStyle/>
          <a:p>
            <a:r>
              <a:rPr lang="en-US" dirty="0" smtClean="0">
                <a:solidFill>
                  <a:srgbClr val="FF0000"/>
                </a:solidFill>
              </a:rPr>
              <a:t>Which means:</a:t>
            </a:r>
            <a:endParaRPr lang="en-US"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Why does it matter?</a:t>
            </a:r>
            <a:endParaRPr lang="en-US" dirty="0">
              <a:solidFill>
                <a:srgbClr val="FF0000"/>
              </a:solidFill>
            </a:endParaRPr>
          </a:p>
        </p:txBody>
      </p:sp>
      <p:sp>
        <p:nvSpPr>
          <p:cNvPr id="3" name="Content Placeholder 2"/>
          <p:cNvSpPr>
            <a:spLocks noGrp="1"/>
          </p:cNvSpPr>
          <p:nvPr>
            <p:ph idx="1"/>
          </p:nvPr>
        </p:nvSpPr>
        <p:spPr>
          <a:xfrm>
            <a:off x="457200" y="1958168"/>
            <a:ext cx="8229600" cy="4049123"/>
          </a:xfrm>
        </p:spPr>
        <p:txBody>
          <a:bodyPr/>
          <a:lstStyle/>
          <a:p>
            <a:r>
              <a:rPr lang="en-US" dirty="0" smtClean="0"/>
              <a:t>Children with ASD and ADHD symptoms scored significantly lower in all areas of life quality (social, communication, etc.) and functioning (school, physical, emotional, etc.) compared to children with </a:t>
            </a:r>
            <a:r>
              <a:rPr lang="en-US" dirty="0" smtClean="0"/>
              <a:t>ASD</a:t>
            </a:r>
          </a:p>
          <a:p>
            <a:pPr>
              <a:buNone/>
            </a:pPr>
            <a:r>
              <a:rPr lang="en-US" dirty="0" smtClean="0"/>
              <a:t> </a:t>
            </a:r>
            <a:r>
              <a:rPr lang="en-US" dirty="0" smtClean="0"/>
              <a:t> </a:t>
            </a:r>
            <a:r>
              <a:rPr lang="en-US" dirty="0" smtClean="0"/>
              <a:t>alone</a:t>
            </a:r>
          </a:p>
          <a:p>
            <a:endParaRPr lang="en-US" dirty="0" smtClean="0"/>
          </a:p>
          <a:p>
            <a:pPr>
              <a:buNone/>
            </a:pPr>
            <a:r>
              <a:rPr lang="en-US" dirty="0" smtClean="0">
                <a:solidFill>
                  <a:srgbClr val="8000FF"/>
                </a:solidFill>
              </a:rPr>
              <a:t> Only </a:t>
            </a:r>
            <a:r>
              <a:rPr lang="en-US" dirty="0" smtClean="0">
                <a:solidFill>
                  <a:srgbClr val="8000FF"/>
                </a:solidFill>
              </a:rPr>
              <a:t>11% were </a:t>
            </a:r>
            <a:r>
              <a:rPr lang="en-US" dirty="0" smtClean="0">
                <a:solidFill>
                  <a:srgbClr val="8000FF"/>
                </a:solidFill>
              </a:rPr>
              <a:t>receiving</a:t>
            </a:r>
          </a:p>
          <a:p>
            <a:pPr>
              <a:buNone/>
            </a:pPr>
            <a:r>
              <a:rPr lang="en-US" dirty="0" smtClean="0">
                <a:solidFill>
                  <a:srgbClr val="8000FF"/>
                </a:solidFill>
              </a:rPr>
              <a:t> </a:t>
            </a:r>
            <a:r>
              <a:rPr lang="en-US" dirty="0" smtClean="0">
                <a:solidFill>
                  <a:srgbClr val="8000FF"/>
                </a:solidFill>
              </a:rPr>
              <a:t>medical treatment for their ADHD</a:t>
            </a:r>
          </a:p>
        </p:txBody>
      </p:sp>
      <p:pic>
        <p:nvPicPr>
          <p:cNvPr id="4" name="Content Placeholder 7" descr="7 year old boy.jpg"/>
          <p:cNvPicPr>
            <a:picLocks noChangeAspect="1"/>
          </p:cNvPicPr>
          <p:nvPr/>
        </p:nvPicPr>
        <p:blipFill>
          <a:blip r:embed="rId2"/>
          <a:srcRect l="-86373" r="-86373"/>
          <a:stretch>
            <a:fillRect/>
          </a:stretch>
        </p:blipFill>
        <p:spPr>
          <a:xfrm>
            <a:off x="4992285" y="3750164"/>
            <a:ext cx="6116649" cy="310783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748046" y="1417639"/>
            <a:ext cx="7689223" cy="5078313"/>
          </a:xfrm>
          <a:prstGeom prst="rect">
            <a:avLst/>
          </a:prstGeom>
        </p:spPr>
        <p:txBody>
          <a:bodyPr wrap="square">
            <a:spAutoFit/>
          </a:bodyPr>
          <a:lstStyle/>
          <a:p>
            <a:endParaRPr lang="en-US" sz="2400" dirty="0" smtClean="0"/>
          </a:p>
          <a:p>
            <a:r>
              <a:rPr lang="en-US" sz="2400" dirty="0" smtClean="0"/>
              <a:t>1 </a:t>
            </a:r>
            <a:r>
              <a:rPr lang="en-US" sz="2400" dirty="0" smtClean="0"/>
              <a:t>in 5 children diagnosed with autism had an earlier diagnosis of ADHD.</a:t>
            </a:r>
          </a:p>
          <a:p>
            <a:endParaRPr lang="en-US" sz="2400" dirty="0" smtClean="0"/>
          </a:p>
          <a:p>
            <a:r>
              <a:rPr lang="en-US" sz="2400" dirty="0" smtClean="0"/>
              <a:t>C</a:t>
            </a:r>
            <a:r>
              <a:rPr lang="en-US" sz="2400" dirty="0" smtClean="0"/>
              <a:t>hildren </a:t>
            </a:r>
            <a:r>
              <a:rPr lang="en-US" sz="2400" dirty="0" smtClean="0"/>
              <a:t>initially diagnosed with ADHD received their autism diagnosis 3 yrs later</a:t>
            </a:r>
          </a:p>
          <a:p>
            <a:endParaRPr lang="en-US" sz="2400" dirty="0" smtClean="0"/>
          </a:p>
          <a:p>
            <a:r>
              <a:rPr lang="en-US" sz="2400" dirty="0" smtClean="0"/>
              <a:t>Children with ADHD were nearly 30 </a:t>
            </a:r>
            <a:r>
              <a:rPr lang="en-US" sz="2400" dirty="0" err="1" smtClean="0"/>
              <a:t>x</a:t>
            </a:r>
            <a:r>
              <a:rPr lang="en-US" sz="2400" dirty="0" smtClean="0"/>
              <a:t> more likely to receive their autism diagnosis after age 6.</a:t>
            </a:r>
          </a:p>
          <a:p>
            <a:endParaRPr lang="en-US" sz="2400" dirty="0" smtClean="0"/>
          </a:p>
          <a:p>
            <a:r>
              <a:rPr lang="en-US" sz="2400" dirty="0" smtClean="0"/>
              <a:t>The delay in diagnosis occurred regardless of the severity of ASD symptoms.</a:t>
            </a:r>
          </a:p>
          <a:p>
            <a:endParaRPr lang="en-US" dirty="0" smtClean="0"/>
          </a:p>
          <a:p>
            <a:r>
              <a:rPr lang="en-US" dirty="0" smtClean="0"/>
              <a:t>                                                     </a:t>
            </a:r>
            <a:r>
              <a:rPr lang="en-US" dirty="0" err="1" smtClean="0"/>
              <a:t>Miodovnik</a:t>
            </a:r>
            <a:r>
              <a:rPr lang="en-US" dirty="0" smtClean="0"/>
              <a:t> </a:t>
            </a:r>
            <a:r>
              <a:rPr lang="en-US" dirty="0" smtClean="0"/>
              <a:t>et al, Pediatrics 2015</a:t>
            </a:r>
            <a:endParaRPr lang="en-US" dirty="0"/>
          </a:p>
        </p:txBody>
      </p:sp>
      <p:sp>
        <p:nvSpPr>
          <p:cNvPr id="5" name="Title 4"/>
          <p:cNvSpPr>
            <a:spLocks noGrp="1"/>
          </p:cNvSpPr>
          <p:nvPr>
            <p:ph type="title" idx="4294967295"/>
          </p:nvPr>
        </p:nvSpPr>
        <p:spPr>
          <a:xfrm>
            <a:off x="0" y="274638"/>
            <a:ext cx="8229600" cy="1143000"/>
          </a:xfrm>
        </p:spPr>
        <p:txBody>
          <a:bodyPr>
            <a:normAutofit fontScale="90000"/>
          </a:bodyPr>
          <a:lstStyle/>
          <a:p>
            <a:r>
              <a:rPr lang="en-US" dirty="0" smtClean="0">
                <a:solidFill>
                  <a:srgbClr val="FF0000"/>
                </a:solidFill>
              </a:rPr>
              <a:t>           ADHD symptoms delay </a:t>
            </a:r>
            <a:br>
              <a:rPr lang="en-US" dirty="0" smtClean="0">
                <a:solidFill>
                  <a:srgbClr val="FF0000"/>
                </a:solidFill>
              </a:rPr>
            </a:br>
            <a:r>
              <a:rPr lang="en-US" dirty="0" smtClean="0">
                <a:solidFill>
                  <a:srgbClr val="FF0000"/>
                </a:solidFill>
              </a:rPr>
              <a:t>                  ASD diagnosis</a:t>
            </a:r>
            <a:endParaRPr lang="en-US"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370465"/>
            <a:ext cx="6881648" cy="1446574"/>
          </a:xfrm>
        </p:spPr>
        <p:txBody>
          <a:bodyPr/>
          <a:lstStyle/>
          <a:p>
            <a:r>
              <a:rPr lang="en-US" dirty="0" smtClean="0">
                <a:solidFill>
                  <a:srgbClr val="FF0000"/>
                </a:solidFill>
              </a:rPr>
              <a:t>Why do they coexist?</a:t>
            </a:r>
            <a:endParaRPr lang="en-US" dirty="0">
              <a:solidFill>
                <a:srgbClr val="FF0000"/>
              </a:solidFill>
            </a:endParaRPr>
          </a:p>
        </p:txBody>
      </p:sp>
      <p:sp>
        <p:nvSpPr>
          <p:cNvPr id="5" name="Subtitle 4"/>
          <p:cNvSpPr>
            <a:spLocks noGrp="1"/>
          </p:cNvSpPr>
          <p:nvPr>
            <p:ph type="subTitle" idx="1"/>
          </p:nvPr>
        </p:nvSpPr>
        <p:spPr>
          <a:xfrm>
            <a:off x="685800" y="2893150"/>
            <a:ext cx="5809532" cy="1918161"/>
          </a:xfrm>
        </p:spPr>
        <p:txBody>
          <a:bodyPr/>
          <a:lstStyle/>
          <a:p>
            <a:endParaRPr lang="en-US" dirty="0" smtClean="0"/>
          </a:p>
          <a:p>
            <a:r>
              <a:rPr lang="en-US" dirty="0" smtClean="0"/>
              <a:t>Is it just chance?</a:t>
            </a:r>
            <a:endParaRPr lang="en-US" dirty="0"/>
          </a:p>
        </p:txBody>
      </p:sp>
      <p:pic>
        <p:nvPicPr>
          <p:cNvPr id="6" name="Picture 5"/>
          <p:cNvPicPr>
            <a:picLocks noChangeAspect="1"/>
          </p:cNvPicPr>
          <p:nvPr/>
        </p:nvPicPr>
        <p:blipFill>
          <a:blip r:embed="rId2"/>
          <a:stretch>
            <a:fillRect/>
          </a:stretch>
        </p:blipFill>
        <p:spPr>
          <a:xfrm>
            <a:off x="6495332" y="2162643"/>
            <a:ext cx="2648668" cy="264866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81958"/>
            <a:ext cx="8229600" cy="5380553"/>
          </a:xfrm>
        </p:spPr>
        <p:txBody>
          <a:bodyPr>
            <a:normAutofit/>
          </a:bodyPr>
          <a:lstStyle/>
          <a:p>
            <a:pPr>
              <a:buNone/>
            </a:pPr>
            <a:r>
              <a:rPr lang="en-US" dirty="0" smtClean="0">
                <a:solidFill>
                  <a:srgbClr val="0000FF"/>
                </a:solidFill>
              </a:rPr>
              <a:t>Genetic:</a:t>
            </a:r>
          </a:p>
          <a:p>
            <a:pPr>
              <a:buNone/>
            </a:pPr>
            <a:r>
              <a:rPr lang="en-US" dirty="0" smtClean="0"/>
              <a:t>    Twin studies suggest 50 -70% of</a:t>
            </a:r>
            <a:r>
              <a:rPr lang="en-US" dirty="0" smtClean="0"/>
              <a:t> </a:t>
            </a:r>
          </a:p>
          <a:p>
            <a:pPr>
              <a:buNone/>
            </a:pPr>
            <a:r>
              <a:rPr lang="en-US" dirty="0" smtClean="0"/>
              <a:t>    </a:t>
            </a:r>
            <a:r>
              <a:rPr lang="en-US" dirty="0" smtClean="0"/>
              <a:t>covariance   of </a:t>
            </a:r>
            <a:r>
              <a:rPr lang="en-US" dirty="0" smtClean="0"/>
              <a:t>ASD and ADHD is due</a:t>
            </a:r>
            <a:r>
              <a:rPr lang="en-US" dirty="0" smtClean="0"/>
              <a:t> </a:t>
            </a:r>
          </a:p>
          <a:p>
            <a:pPr>
              <a:buNone/>
            </a:pPr>
            <a:r>
              <a:rPr lang="en-US" dirty="0" smtClean="0"/>
              <a:t>    </a:t>
            </a:r>
            <a:r>
              <a:rPr lang="en-US" dirty="0" smtClean="0"/>
              <a:t>to shared </a:t>
            </a:r>
            <a:r>
              <a:rPr lang="en-US" dirty="0" smtClean="0"/>
              <a:t>additive genetic factors</a:t>
            </a:r>
            <a:r>
              <a:rPr lang="en-US" dirty="0" smtClean="0"/>
              <a:t> </a:t>
            </a:r>
          </a:p>
          <a:p>
            <a:pPr>
              <a:buNone/>
            </a:pPr>
            <a:r>
              <a:rPr lang="en-US" sz="1800" dirty="0" smtClean="0"/>
              <a:t>                                                                         </a:t>
            </a:r>
            <a:r>
              <a:rPr lang="en-US" sz="1800" dirty="0" smtClean="0"/>
              <a:t>(</a:t>
            </a:r>
            <a:r>
              <a:rPr lang="en-US" sz="1800" dirty="0" err="1" smtClean="0"/>
              <a:t>Reiersen</a:t>
            </a:r>
            <a:r>
              <a:rPr lang="en-US" sz="1800" dirty="0" smtClean="0"/>
              <a:t> et al, 2008)</a:t>
            </a:r>
          </a:p>
          <a:p>
            <a:pPr>
              <a:buNone/>
            </a:pPr>
            <a:r>
              <a:rPr lang="en-US" dirty="0" smtClean="0">
                <a:solidFill>
                  <a:srgbClr val="0000FF"/>
                </a:solidFill>
              </a:rPr>
              <a:t>Other biological</a:t>
            </a:r>
            <a:r>
              <a:rPr lang="en-US" dirty="0" smtClean="0">
                <a:solidFill>
                  <a:srgbClr val="0000FF"/>
                </a:solidFill>
              </a:rPr>
              <a:t> factors:</a:t>
            </a:r>
          </a:p>
          <a:p>
            <a:pPr>
              <a:buNone/>
            </a:pPr>
            <a:r>
              <a:rPr lang="en-US" dirty="0" smtClean="0"/>
              <a:t>    e.g</a:t>
            </a:r>
            <a:r>
              <a:rPr lang="en-US" dirty="0" smtClean="0"/>
              <a:t>. Preterm birth</a:t>
            </a:r>
          </a:p>
          <a:p>
            <a:pPr>
              <a:buNone/>
            </a:pPr>
            <a:r>
              <a:rPr lang="en-US" dirty="0" smtClean="0"/>
              <a:t>      </a:t>
            </a:r>
            <a:r>
              <a:rPr lang="en-US" dirty="0" smtClean="0"/>
              <a:t>     Maternal </a:t>
            </a:r>
            <a:r>
              <a:rPr lang="en-US" dirty="0" smtClean="0"/>
              <a:t>diabetes</a:t>
            </a:r>
          </a:p>
          <a:p>
            <a:pPr>
              <a:buNone/>
            </a:pPr>
            <a:r>
              <a:rPr lang="en-US" dirty="0" smtClean="0"/>
              <a:t>      </a:t>
            </a:r>
            <a:r>
              <a:rPr lang="en-US" dirty="0" smtClean="0"/>
              <a:t>     Pre</a:t>
            </a:r>
            <a:r>
              <a:rPr lang="en-US" dirty="0" smtClean="0"/>
              <a:t>-</a:t>
            </a:r>
            <a:r>
              <a:rPr lang="en-US" dirty="0" err="1" smtClean="0"/>
              <a:t>eclampsia</a:t>
            </a:r>
            <a:endParaRPr lang="en-US" dirty="0" smtClean="0"/>
          </a:p>
          <a:p>
            <a:pPr>
              <a:buNone/>
            </a:pPr>
            <a:r>
              <a:rPr lang="en-US" dirty="0" smtClean="0">
                <a:solidFill>
                  <a:srgbClr val="0000FF"/>
                </a:solidFill>
              </a:rPr>
              <a:t>Psychosocial</a:t>
            </a:r>
            <a:r>
              <a:rPr lang="en-US" dirty="0" smtClean="0">
                <a:solidFill>
                  <a:srgbClr val="0000FF"/>
                </a:solidFill>
              </a:rPr>
              <a:t>:</a:t>
            </a:r>
          </a:p>
          <a:p>
            <a:pPr>
              <a:buNone/>
            </a:pPr>
            <a:r>
              <a:rPr lang="en-US" dirty="0" smtClean="0">
                <a:solidFill>
                  <a:srgbClr val="0000FF"/>
                </a:solidFill>
              </a:rPr>
              <a:t>     </a:t>
            </a:r>
            <a:r>
              <a:rPr lang="en-US" dirty="0" smtClean="0"/>
              <a:t>e.g. Romanian orphanages </a:t>
            </a:r>
            <a:endParaRPr lang="en-US" dirty="0" smtClean="0"/>
          </a:p>
          <a:p>
            <a:pPr>
              <a:buNone/>
            </a:pPr>
            <a:endParaRPr lang="en-US" dirty="0"/>
          </a:p>
        </p:txBody>
      </p:sp>
      <p:sp>
        <p:nvSpPr>
          <p:cNvPr id="2" name="Title 1"/>
          <p:cNvSpPr>
            <a:spLocks noGrp="1"/>
          </p:cNvSpPr>
          <p:nvPr>
            <p:ph type="title"/>
          </p:nvPr>
        </p:nvSpPr>
        <p:spPr/>
        <p:txBody>
          <a:bodyPr/>
          <a:lstStyle/>
          <a:p>
            <a:r>
              <a:rPr lang="en-US" dirty="0" smtClean="0">
                <a:solidFill>
                  <a:srgbClr val="FF0000"/>
                </a:solidFill>
              </a:rPr>
              <a:t>Risk Factors:</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6495332" y="3952491"/>
            <a:ext cx="2648668" cy="264866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7"/>
          <p:cNvSpPr>
            <a:spLocks noGrp="1" noChangeArrowheads="1"/>
          </p:cNvSpPr>
          <p:nvPr>
            <p:ph type="title"/>
          </p:nvPr>
        </p:nvSpPr>
        <p:spPr/>
        <p:txBody>
          <a:bodyPr/>
          <a:lstStyle/>
          <a:p>
            <a:pPr eaLnBrk="1" hangingPunct="1"/>
            <a:r>
              <a:rPr lang="en-US" dirty="0">
                <a:solidFill>
                  <a:srgbClr val="FF0000"/>
                </a:solidFill>
              </a:rPr>
              <a:t>What is ADHD?</a:t>
            </a:r>
          </a:p>
        </p:txBody>
      </p:sp>
      <p:sp>
        <p:nvSpPr>
          <p:cNvPr id="29704" name="Rectangle 8"/>
          <p:cNvSpPr>
            <a:spLocks noGrp="1" noChangeArrowheads="1"/>
          </p:cNvSpPr>
          <p:nvPr>
            <p:ph type="body" idx="1"/>
          </p:nvPr>
        </p:nvSpPr>
        <p:spPr>
          <a:xfrm>
            <a:off x="900113" y="1628775"/>
            <a:ext cx="7786687" cy="3960813"/>
          </a:xfrm>
        </p:spPr>
        <p:txBody>
          <a:bodyPr/>
          <a:lstStyle/>
          <a:p>
            <a:pPr eaLnBrk="1" hangingPunct="1"/>
            <a:r>
              <a:rPr lang="en-US" sz="2000" dirty="0"/>
              <a:t>ADHD stands for Attention Deficit Hyperactivity Disorder which is a </a:t>
            </a:r>
            <a:r>
              <a:rPr lang="en-US" sz="2000" dirty="0" err="1"/>
              <a:t>recognised</a:t>
            </a:r>
            <a:r>
              <a:rPr lang="en-US" sz="2000" dirty="0"/>
              <a:t> medical condition with specific symptoms</a:t>
            </a:r>
            <a:r>
              <a:rPr lang="en-US" sz="2000" baseline="30000" dirty="0"/>
              <a:t>1</a:t>
            </a:r>
          </a:p>
          <a:p>
            <a:pPr eaLnBrk="1" hangingPunct="1"/>
            <a:r>
              <a:rPr lang="en-US" sz="2000" dirty="0"/>
              <a:t>ADHD is a </a:t>
            </a:r>
            <a:r>
              <a:rPr lang="en-US" sz="2000" dirty="0" err="1"/>
              <a:t>behavioural</a:t>
            </a:r>
            <a:r>
              <a:rPr lang="en-US" sz="2000" dirty="0"/>
              <a:t> disorder where the brain grows and works in a different way from those not affected</a:t>
            </a:r>
            <a:r>
              <a:rPr lang="en-US" sz="2000" baseline="30000" dirty="0"/>
              <a:t>1</a:t>
            </a:r>
          </a:p>
          <a:p>
            <a:pPr eaLnBrk="1" hangingPunct="1"/>
            <a:r>
              <a:rPr lang="en-US" sz="2000" dirty="0"/>
              <a:t>Children with ADHD have functional impairment across multiple settings including home, school and peer </a:t>
            </a:r>
            <a:r>
              <a:rPr lang="en-US" sz="2000" dirty="0" smtClean="0"/>
              <a:t>relationships</a:t>
            </a:r>
            <a:endParaRPr lang="en-US" sz="2000" baseline="30000" dirty="0" smtClean="0"/>
          </a:p>
          <a:p>
            <a:pPr eaLnBrk="1" hangingPunct="1"/>
            <a:r>
              <a:rPr lang="en-US" sz="2000" dirty="0"/>
              <a:t>If not managed correctly, a child with ADHD can make it</a:t>
            </a:r>
            <a:br>
              <a:rPr lang="en-US" sz="2000" dirty="0"/>
            </a:br>
            <a:r>
              <a:rPr lang="en-US" sz="2000" dirty="0"/>
              <a:t>difficult for teachers to be the sort of teacher they want</a:t>
            </a:r>
            <a:br>
              <a:rPr lang="en-US" sz="2000" dirty="0"/>
            </a:br>
            <a:r>
              <a:rPr lang="en-US" sz="2000" dirty="0"/>
              <a:t>to be; a different approach is sometimes needed</a:t>
            </a:r>
          </a:p>
        </p:txBody>
      </p:sp>
      <p:sp>
        <p:nvSpPr>
          <p:cNvPr id="24580" name="Rectangle 4"/>
          <p:cNvSpPr>
            <a:spLocks noChangeArrowheads="1"/>
          </p:cNvSpPr>
          <p:nvPr/>
        </p:nvSpPr>
        <p:spPr bwMode="auto">
          <a:xfrm>
            <a:off x="430213" y="6230938"/>
            <a:ext cx="5686425" cy="438150"/>
          </a:xfrm>
          <a:prstGeom prst="rect">
            <a:avLst/>
          </a:prstGeom>
          <a:noFill/>
          <a:ln w="9525">
            <a:noFill/>
            <a:miter lim="800000"/>
            <a:headEnd/>
            <a:tailEnd/>
          </a:ln>
        </p:spPr>
        <p:txBody>
          <a:bodyPr anchor="b">
            <a:prstTxWarp prst="textNoShape">
              <a:avLst/>
            </a:prstTxWarp>
            <a:spAutoFit/>
          </a:bodyPr>
          <a:lstStyle/>
          <a:p>
            <a:pPr marL="180975" indent="-180975" defTabSz="457200">
              <a:lnSpc>
                <a:spcPct val="85000"/>
              </a:lnSpc>
              <a:buFontTx/>
              <a:buNone/>
              <a:tabLst>
                <a:tab pos="180975" algn="l"/>
              </a:tabLst>
            </a:pPr>
            <a:r>
              <a:rPr lang="en-US" sz="800" b="1">
                <a:effectLst/>
              </a:rPr>
              <a:t>References:</a:t>
            </a:r>
          </a:p>
          <a:p>
            <a:pPr marL="180975" indent="-180975" defTabSz="457200">
              <a:lnSpc>
                <a:spcPct val="85000"/>
              </a:lnSpc>
              <a:tabLst>
                <a:tab pos="180975" algn="l"/>
              </a:tabLst>
            </a:pPr>
            <a:r>
              <a:rPr lang="en-US" sz="800">
                <a:effectLst/>
              </a:rPr>
              <a:t>1. 	National Institute of Clinical Excellence Full Guidance – Attention deficit hyperactivity disorder.</a:t>
            </a:r>
            <a:br>
              <a:rPr lang="en-US" sz="800">
                <a:effectLst/>
              </a:rPr>
            </a:br>
            <a:r>
              <a:rPr lang="en-US" sz="800">
                <a:effectLst/>
              </a:rPr>
              <a:t>Diagnosis and management of ADHD in children, young people and adults, March 2009.</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704">
                                            <p:txEl>
                                              <p:pRg st="0" end="0"/>
                                            </p:txEl>
                                          </p:spTgt>
                                        </p:tgtEl>
                                        <p:attrNameLst>
                                          <p:attrName>style.visibility</p:attrName>
                                        </p:attrNameLst>
                                      </p:cBhvr>
                                      <p:to>
                                        <p:strVal val="visible"/>
                                      </p:to>
                                    </p:set>
                                    <p:animEffect transition="in" filter="wipe(left)">
                                      <p:cBhvr>
                                        <p:cTn id="7" dur="1000"/>
                                        <p:tgtEl>
                                          <p:spTgt spid="29704">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9704">
                                            <p:txEl>
                                              <p:pRg st="1" end="1"/>
                                            </p:txEl>
                                          </p:spTgt>
                                        </p:tgtEl>
                                        <p:attrNameLst>
                                          <p:attrName>style.visibility</p:attrName>
                                        </p:attrNameLst>
                                      </p:cBhvr>
                                      <p:to>
                                        <p:strVal val="visible"/>
                                      </p:to>
                                    </p:set>
                                    <p:animEffect transition="in" filter="wipe(left)">
                                      <p:cBhvr>
                                        <p:cTn id="11" dur="1000"/>
                                        <p:tgtEl>
                                          <p:spTgt spid="29704">
                                            <p:txEl>
                                              <p:pRg st="1" end="1"/>
                                            </p:txEl>
                                          </p:spTgt>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29704">
                                            <p:txEl>
                                              <p:pRg st="2" end="2"/>
                                            </p:txEl>
                                          </p:spTgt>
                                        </p:tgtEl>
                                        <p:attrNameLst>
                                          <p:attrName>style.visibility</p:attrName>
                                        </p:attrNameLst>
                                      </p:cBhvr>
                                      <p:to>
                                        <p:strVal val="visible"/>
                                      </p:to>
                                    </p:set>
                                    <p:animEffect transition="in" filter="wipe(left)">
                                      <p:cBhvr>
                                        <p:cTn id="15" dur="1000"/>
                                        <p:tgtEl>
                                          <p:spTgt spid="29704">
                                            <p:txEl>
                                              <p:pRg st="2" end="2"/>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29704">
                                            <p:txEl>
                                              <p:pRg st="3" end="3"/>
                                            </p:txEl>
                                          </p:spTgt>
                                        </p:tgtEl>
                                        <p:attrNameLst>
                                          <p:attrName>style.visibility</p:attrName>
                                        </p:attrNameLst>
                                      </p:cBhvr>
                                      <p:to>
                                        <p:strVal val="visible"/>
                                      </p:to>
                                    </p:set>
                                    <p:animEffect transition="in" filter="wipe(left)">
                                      <p:cBhvr>
                                        <p:cTn id="19" dur="1000"/>
                                        <p:tgtEl>
                                          <p:spTgt spid="2970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4"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28"/>
          <p:cNvGrpSpPr>
            <a:grpSpLocks/>
          </p:cNvGrpSpPr>
          <p:nvPr/>
        </p:nvGrpSpPr>
        <p:grpSpPr bwMode="auto">
          <a:xfrm flipH="1">
            <a:off x="5180013" y="1704975"/>
            <a:ext cx="3027362" cy="2141538"/>
            <a:chOff x="585" y="1074"/>
            <a:chExt cx="1907" cy="1349"/>
          </a:xfrm>
        </p:grpSpPr>
        <p:sp>
          <p:nvSpPr>
            <p:cNvPr id="31773" name="Freeform 29"/>
            <p:cNvSpPr>
              <a:spLocks/>
            </p:cNvSpPr>
            <p:nvPr/>
          </p:nvSpPr>
          <p:spPr bwMode="auto">
            <a:xfrm>
              <a:off x="585" y="1074"/>
              <a:ext cx="1907" cy="741"/>
            </a:xfrm>
            <a:custGeom>
              <a:avLst/>
              <a:gdLst/>
              <a:ahLst/>
              <a:cxnLst>
                <a:cxn ang="0">
                  <a:pos x="0" y="738"/>
                </a:cxn>
                <a:cxn ang="0">
                  <a:pos x="1838" y="0"/>
                </a:cxn>
                <a:cxn ang="0">
                  <a:pos x="1907" y="0"/>
                </a:cxn>
                <a:cxn ang="0">
                  <a:pos x="1169" y="741"/>
                </a:cxn>
                <a:cxn ang="0">
                  <a:pos x="0" y="738"/>
                </a:cxn>
              </a:cxnLst>
              <a:rect l="0" t="0" r="r" b="b"/>
              <a:pathLst>
                <a:path w="1907" h="741">
                  <a:moveTo>
                    <a:pt x="0" y="738"/>
                  </a:moveTo>
                  <a:lnTo>
                    <a:pt x="1838" y="0"/>
                  </a:lnTo>
                  <a:lnTo>
                    <a:pt x="1907" y="0"/>
                  </a:lnTo>
                  <a:lnTo>
                    <a:pt x="1169" y="741"/>
                  </a:lnTo>
                  <a:lnTo>
                    <a:pt x="0" y="738"/>
                  </a:lnTo>
                  <a:close/>
                </a:path>
              </a:pathLst>
            </a:custGeom>
            <a:gradFill rotWithShape="1">
              <a:gsLst>
                <a:gs pos="0">
                  <a:srgbClr val="D2E1F5">
                    <a:gamma/>
                    <a:shade val="69804"/>
                    <a:invGamma/>
                    <a:alpha val="0"/>
                  </a:srgbClr>
                </a:gs>
                <a:gs pos="100000">
                  <a:srgbClr val="D2E1F5"/>
                </a:gs>
              </a:gsLst>
              <a:lin ang="5400000" scaled="1"/>
            </a:gradFill>
            <a:ln w="9525" cap="flat" cmpd="sng">
              <a:noFill/>
              <a:prstDash val="solid"/>
              <a:round/>
              <a:headEnd type="none" w="med" len="med"/>
              <a:tailEnd type="none" w="med" len="med"/>
            </a:ln>
            <a:effectLst/>
          </p:spPr>
          <p:txBody>
            <a:bodyPr/>
            <a:lstStyle/>
            <a:p>
              <a:pPr>
                <a:buFont typeface="Arial" pitchFamily="-110" charset="0"/>
                <a:buNone/>
                <a:defRPr/>
              </a:pPr>
              <a:endParaRPr lang="en-US">
                <a:latin typeface="Arial" pitchFamily="-110" charset="0"/>
                <a:ea typeface="ＭＳ Ｐゴシック" pitchFamily="-110" charset="-128"/>
                <a:cs typeface="ＭＳ Ｐゴシック" pitchFamily="-110" charset="-128"/>
              </a:endParaRPr>
            </a:p>
          </p:txBody>
        </p:sp>
        <p:sp>
          <p:nvSpPr>
            <p:cNvPr id="31774" name="Freeform 30"/>
            <p:cNvSpPr>
              <a:spLocks/>
            </p:cNvSpPr>
            <p:nvPr/>
          </p:nvSpPr>
          <p:spPr bwMode="auto">
            <a:xfrm>
              <a:off x="1754" y="1074"/>
              <a:ext cx="735" cy="1349"/>
            </a:xfrm>
            <a:custGeom>
              <a:avLst/>
              <a:gdLst/>
              <a:ahLst/>
              <a:cxnLst>
                <a:cxn ang="0">
                  <a:pos x="0" y="740"/>
                </a:cxn>
                <a:cxn ang="0">
                  <a:pos x="735" y="0"/>
                </a:cxn>
                <a:cxn ang="0">
                  <a:pos x="735" y="51"/>
                </a:cxn>
                <a:cxn ang="0">
                  <a:pos x="7" y="1349"/>
                </a:cxn>
                <a:cxn ang="0">
                  <a:pos x="0" y="740"/>
                </a:cxn>
              </a:cxnLst>
              <a:rect l="0" t="0" r="r" b="b"/>
              <a:pathLst>
                <a:path w="735" h="1349">
                  <a:moveTo>
                    <a:pt x="0" y="740"/>
                  </a:moveTo>
                  <a:lnTo>
                    <a:pt x="735" y="0"/>
                  </a:lnTo>
                  <a:lnTo>
                    <a:pt x="735" y="51"/>
                  </a:lnTo>
                  <a:lnTo>
                    <a:pt x="7" y="1349"/>
                  </a:lnTo>
                  <a:lnTo>
                    <a:pt x="0" y="740"/>
                  </a:lnTo>
                  <a:close/>
                </a:path>
              </a:pathLst>
            </a:custGeom>
            <a:gradFill rotWithShape="1">
              <a:gsLst>
                <a:gs pos="0">
                  <a:srgbClr val="D2E1F5">
                    <a:gamma/>
                    <a:shade val="69804"/>
                    <a:invGamma/>
                    <a:alpha val="0"/>
                  </a:srgbClr>
                </a:gs>
                <a:gs pos="100000">
                  <a:srgbClr val="D2E1F5"/>
                </a:gs>
              </a:gsLst>
              <a:lin ang="5400000" scaled="1"/>
            </a:gradFill>
            <a:ln w="9525" cap="flat" cmpd="sng">
              <a:noFill/>
              <a:prstDash val="solid"/>
              <a:round/>
              <a:headEnd type="none" w="med" len="med"/>
              <a:tailEnd type="none" w="med" len="med"/>
            </a:ln>
            <a:effectLst/>
          </p:spPr>
          <p:txBody>
            <a:bodyPr/>
            <a:lstStyle/>
            <a:p>
              <a:pPr>
                <a:buFont typeface="Arial" pitchFamily="-110" charset="0"/>
                <a:buNone/>
                <a:defRPr/>
              </a:pPr>
              <a:endParaRPr lang="en-US">
                <a:latin typeface="Arial" pitchFamily="-110" charset="0"/>
                <a:ea typeface="ＭＳ Ｐゴシック" pitchFamily="-110" charset="-128"/>
                <a:cs typeface="ＭＳ Ｐゴシック" pitchFamily="-110" charset="-128"/>
              </a:endParaRPr>
            </a:p>
          </p:txBody>
        </p:sp>
      </p:grpSp>
      <p:sp>
        <p:nvSpPr>
          <p:cNvPr id="26627" name="Rectangle 10"/>
          <p:cNvSpPr>
            <a:spLocks noGrp="1" noChangeArrowheads="1"/>
          </p:cNvSpPr>
          <p:nvPr>
            <p:ph type="title" idx="4294967295"/>
          </p:nvPr>
        </p:nvSpPr>
        <p:spPr>
          <a:xfrm>
            <a:off x="0" y="274638"/>
            <a:ext cx="8229600" cy="1143000"/>
          </a:xfrm>
        </p:spPr>
        <p:txBody>
          <a:bodyPr/>
          <a:lstStyle/>
          <a:p>
            <a:pPr eaLnBrk="1" hangingPunct="1"/>
            <a:r>
              <a:rPr lang="en-GB" dirty="0" smtClean="0">
                <a:solidFill>
                  <a:srgbClr val="FF0000"/>
                </a:solidFill>
              </a:rPr>
              <a:t>   Core symptoms</a:t>
            </a:r>
            <a:endParaRPr lang="en-US" baseline="30000" dirty="0">
              <a:solidFill>
                <a:srgbClr val="FF0000"/>
              </a:solidFill>
            </a:endParaRPr>
          </a:p>
        </p:txBody>
      </p:sp>
      <p:sp>
        <p:nvSpPr>
          <p:cNvPr id="31747" name="Content Placeholder 2"/>
          <p:cNvSpPr>
            <a:spLocks noGrp="1"/>
          </p:cNvSpPr>
          <p:nvPr>
            <p:ph idx="4294967295"/>
          </p:nvPr>
        </p:nvSpPr>
        <p:spPr>
          <a:xfrm>
            <a:off x="941388" y="4508500"/>
            <a:ext cx="7288212" cy="973138"/>
          </a:xfrm>
        </p:spPr>
        <p:txBody>
          <a:bodyPr anchor="t">
            <a:normAutofit lnSpcReduction="10000"/>
          </a:bodyPr>
          <a:lstStyle/>
          <a:p>
            <a:pPr marL="0" indent="0" algn="ctr" defTabSz="457200" eaLnBrk="1" hangingPunct="1">
              <a:buFontTx/>
              <a:buNone/>
            </a:pPr>
            <a:r>
              <a:rPr lang="en-US" sz="2000" dirty="0" smtClean="0"/>
              <a:t>   These </a:t>
            </a:r>
            <a:r>
              <a:rPr lang="en-US" sz="2000" dirty="0"/>
              <a:t>symptoms occur in every child from time to time but when they are persistent and impact on daily functions, more investigation is needed</a:t>
            </a:r>
          </a:p>
        </p:txBody>
      </p:sp>
      <p:grpSp>
        <p:nvGrpSpPr>
          <p:cNvPr id="3" name="Group 27"/>
          <p:cNvGrpSpPr>
            <a:grpSpLocks/>
          </p:cNvGrpSpPr>
          <p:nvPr/>
        </p:nvGrpSpPr>
        <p:grpSpPr bwMode="auto">
          <a:xfrm>
            <a:off x="928688" y="1704975"/>
            <a:ext cx="3027362" cy="2141538"/>
            <a:chOff x="585" y="1074"/>
            <a:chExt cx="1907" cy="1349"/>
          </a:xfrm>
        </p:grpSpPr>
        <p:sp>
          <p:nvSpPr>
            <p:cNvPr id="31755" name="Freeform 11"/>
            <p:cNvSpPr>
              <a:spLocks/>
            </p:cNvSpPr>
            <p:nvPr/>
          </p:nvSpPr>
          <p:spPr bwMode="auto">
            <a:xfrm>
              <a:off x="585" y="1074"/>
              <a:ext cx="1907" cy="741"/>
            </a:xfrm>
            <a:custGeom>
              <a:avLst/>
              <a:gdLst/>
              <a:ahLst/>
              <a:cxnLst>
                <a:cxn ang="0">
                  <a:pos x="0" y="738"/>
                </a:cxn>
                <a:cxn ang="0">
                  <a:pos x="1838" y="0"/>
                </a:cxn>
                <a:cxn ang="0">
                  <a:pos x="1907" y="0"/>
                </a:cxn>
                <a:cxn ang="0">
                  <a:pos x="1169" y="741"/>
                </a:cxn>
                <a:cxn ang="0">
                  <a:pos x="0" y="738"/>
                </a:cxn>
              </a:cxnLst>
              <a:rect l="0" t="0" r="r" b="b"/>
              <a:pathLst>
                <a:path w="1907" h="741">
                  <a:moveTo>
                    <a:pt x="0" y="738"/>
                  </a:moveTo>
                  <a:lnTo>
                    <a:pt x="1838" y="0"/>
                  </a:lnTo>
                  <a:lnTo>
                    <a:pt x="1907" y="0"/>
                  </a:lnTo>
                  <a:lnTo>
                    <a:pt x="1169" y="741"/>
                  </a:lnTo>
                  <a:lnTo>
                    <a:pt x="0" y="738"/>
                  </a:lnTo>
                  <a:close/>
                </a:path>
              </a:pathLst>
            </a:custGeom>
            <a:gradFill rotWithShape="1">
              <a:gsLst>
                <a:gs pos="0">
                  <a:srgbClr val="D2E1F5">
                    <a:gamma/>
                    <a:shade val="69804"/>
                    <a:invGamma/>
                    <a:alpha val="0"/>
                  </a:srgbClr>
                </a:gs>
                <a:gs pos="100000">
                  <a:srgbClr val="D2E1F5"/>
                </a:gs>
              </a:gsLst>
              <a:lin ang="5400000" scaled="1"/>
            </a:gradFill>
            <a:ln w="9525" cap="flat" cmpd="sng">
              <a:noFill/>
              <a:prstDash val="solid"/>
              <a:round/>
              <a:headEnd type="none" w="med" len="med"/>
              <a:tailEnd type="none" w="med" len="med"/>
            </a:ln>
            <a:effectLst/>
          </p:spPr>
          <p:txBody>
            <a:bodyPr/>
            <a:lstStyle/>
            <a:p>
              <a:pPr>
                <a:buFont typeface="Arial" pitchFamily="-110" charset="0"/>
                <a:buNone/>
                <a:defRPr/>
              </a:pPr>
              <a:endParaRPr lang="en-US">
                <a:latin typeface="Arial" pitchFamily="-110" charset="0"/>
                <a:ea typeface="ＭＳ Ｐゴシック" pitchFamily="-110" charset="-128"/>
                <a:cs typeface="ＭＳ Ｐゴシック" pitchFamily="-110" charset="-128"/>
              </a:endParaRPr>
            </a:p>
          </p:txBody>
        </p:sp>
        <p:sp>
          <p:nvSpPr>
            <p:cNvPr id="31756" name="Freeform 12"/>
            <p:cNvSpPr>
              <a:spLocks/>
            </p:cNvSpPr>
            <p:nvPr/>
          </p:nvSpPr>
          <p:spPr bwMode="auto">
            <a:xfrm>
              <a:off x="1754" y="1074"/>
              <a:ext cx="735" cy="1349"/>
            </a:xfrm>
            <a:custGeom>
              <a:avLst/>
              <a:gdLst/>
              <a:ahLst/>
              <a:cxnLst>
                <a:cxn ang="0">
                  <a:pos x="0" y="740"/>
                </a:cxn>
                <a:cxn ang="0">
                  <a:pos x="735" y="0"/>
                </a:cxn>
                <a:cxn ang="0">
                  <a:pos x="735" y="51"/>
                </a:cxn>
                <a:cxn ang="0">
                  <a:pos x="7" y="1349"/>
                </a:cxn>
                <a:cxn ang="0">
                  <a:pos x="0" y="740"/>
                </a:cxn>
              </a:cxnLst>
              <a:rect l="0" t="0" r="r" b="b"/>
              <a:pathLst>
                <a:path w="735" h="1349">
                  <a:moveTo>
                    <a:pt x="0" y="740"/>
                  </a:moveTo>
                  <a:lnTo>
                    <a:pt x="735" y="0"/>
                  </a:lnTo>
                  <a:lnTo>
                    <a:pt x="735" y="51"/>
                  </a:lnTo>
                  <a:lnTo>
                    <a:pt x="7" y="1349"/>
                  </a:lnTo>
                  <a:lnTo>
                    <a:pt x="0" y="740"/>
                  </a:lnTo>
                  <a:close/>
                </a:path>
              </a:pathLst>
            </a:custGeom>
            <a:gradFill rotWithShape="1">
              <a:gsLst>
                <a:gs pos="0">
                  <a:srgbClr val="D2E1F5">
                    <a:gamma/>
                    <a:shade val="69804"/>
                    <a:invGamma/>
                    <a:alpha val="0"/>
                  </a:srgbClr>
                </a:gs>
                <a:gs pos="100000">
                  <a:srgbClr val="D2E1F5"/>
                </a:gs>
              </a:gsLst>
              <a:lin ang="5400000" scaled="1"/>
            </a:gradFill>
            <a:ln w="9525" cap="flat" cmpd="sng">
              <a:noFill/>
              <a:prstDash val="solid"/>
              <a:round/>
              <a:headEnd type="none" w="med" len="med"/>
              <a:tailEnd type="none" w="med" len="med"/>
            </a:ln>
            <a:effectLst/>
          </p:spPr>
          <p:txBody>
            <a:bodyPr/>
            <a:lstStyle/>
            <a:p>
              <a:pPr>
                <a:buFont typeface="Arial" pitchFamily="-110" charset="0"/>
                <a:buNone/>
                <a:defRPr/>
              </a:pPr>
              <a:endParaRPr lang="en-US">
                <a:latin typeface="Arial" pitchFamily="-110" charset="0"/>
                <a:ea typeface="ＭＳ Ｐゴシック" pitchFamily="-110" charset="-128"/>
                <a:cs typeface="ＭＳ Ｐゴシック" pitchFamily="-110" charset="-128"/>
              </a:endParaRPr>
            </a:p>
          </p:txBody>
        </p:sp>
      </p:grpSp>
      <p:sp>
        <p:nvSpPr>
          <p:cNvPr id="31757" name="Rectangle 13"/>
          <p:cNvSpPr>
            <a:spLocks noChangeArrowheads="1"/>
          </p:cNvSpPr>
          <p:nvPr/>
        </p:nvSpPr>
        <p:spPr bwMode="auto">
          <a:xfrm>
            <a:off x="941388" y="2878138"/>
            <a:ext cx="1843087" cy="957262"/>
          </a:xfrm>
          <a:prstGeom prst="rect">
            <a:avLst/>
          </a:prstGeom>
          <a:gradFill rotWithShape="1">
            <a:gsLst>
              <a:gs pos="0">
                <a:srgbClr val="D20046"/>
              </a:gs>
              <a:gs pos="100000">
                <a:srgbClr val="D20046">
                  <a:gamma/>
                  <a:shade val="46275"/>
                  <a:invGamma/>
                </a:srgbClr>
              </a:gs>
            </a:gsLst>
            <a:lin ang="5400000" scaled="1"/>
          </a:gradFill>
          <a:ln w="28575">
            <a:solidFill>
              <a:schemeClr val="bg1"/>
            </a:solidFill>
            <a:miter lim="800000"/>
            <a:headEnd/>
            <a:tailEnd/>
          </a:ln>
          <a:effectLst/>
        </p:spPr>
        <p:txBody>
          <a:bodyPr wrap="none" anchor="ctr"/>
          <a:lstStyle/>
          <a:p>
            <a:pPr algn="ctr">
              <a:spcBef>
                <a:spcPct val="50000"/>
              </a:spcBef>
              <a:buFontTx/>
              <a:buNone/>
              <a:defRPr/>
            </a:pPr>
            <a:r>
              <a:rPr lang="en-GB" sz="2000" b="1" dirty="0">
                <a:solidFill>
                  <a:schemeClr val="bg1"/>
                </a:solidFill>
                <a:effectLst>
                  <a:outerShdw blurRad="38100" dist="38100" dir="2700000" algn="tl">
                    <a:srgbClr val="000000"/>
                  </a:outerShdw>
                </a:effectLst>
                <a:latin typeface="Arial" pitchFamily="-110" charset="0"/>
                <a:ea typeface="ＭＳ Ｐゴシック" pitchFamily="-110" charset="-128"/>
                <a:cs typeface="ＭＳ Ｐゴシック" pitchFamily="-110" charset="-128"/>
              </a:rPr>
              <a:t>Inattention</a:t>
            </a:r>
          </a:p>
        </p:txBody>
      </p:sp>
      <p:sp>
        <p:nvSpPr>
          <p:cNvPr id="31760" name="Rectangle 16"/>
          <p:cNvSpPr>
            <a:spLocks noChangeArrowheads="1"/>
          </p:cNvSpPr>
          <p:nvPr/>
        </p:nvSpPr>
        <p:spPr bwMode="auto">
          <a:xfrm>
            <a:off x="6343650" y="2878138"/>
            <a:ext cx="1843088" cy="957262"/>
          </a:xfrm>
          <a:prstGeom prst="rect">
            <a:avLst/>
          </a:prstGeom>
          <a:gradFill rotWithShape="1">
            <a:gsLst>
              <a:gs pos="0">
                <a:srgbClr val="D20046"/>
              </a:gs>
              <a:gs pos="100000">
                <a:srgbClr val="D20046">
                  <a:gamma/>
                  <a:shade val="46275"/>
                  <a:invGamma/>
                </a:srgbClr>
              </a:gs>
            </a:gsLst>
            <a:lin ang="5400000" scaled="1"/>
          </a:gradFill>
          <a:ln w="28575">
            <a:solidFill>
              <a:schemeClr val="bg1"/>
            </a:solidFill>
            <a:miter lim="800000"/>
            <a:headEnd/>
            <a:tailEnd/>
          </a:ln>
          <a:effectLst/>
        </p:spPr>
        <p:txBody>
          <a:bodyPr wrap="none" anchor="ctr"/>
          <a:lstStyle/>
          <a:p>
            <a:pPr algn="ctr">
              <a:spcBef>
                <a:spcPct val="50000"/>
              </a:spcBef>
              <a:buFontTx/>
              <a:buNone/>
              <a:defRPr/>
            </a:pPr>
            <a:r>
              <a:rPr lang="en-GB" sz="2000" b="1" dirty="0">
                <a:solidFill>
                  <a:schemeClr val="bg1"/>
                </a:solidFill>
                <a:effectLst>
                  <a:outerShdw blurRad="38100" dist="38100" dir="2700000" algn="tl">
                    <a:srgbClr val="000000"/>
                  </a:outerShdw>
                </a:effectLst>
                <a:latin typeface="Arial" pitchFamily="-110" charset="0"/>
                <a:ea typeface="ＭＳ Ｐゴシック" pitchFamily="-110" charset="-128"/>
                <a:cs typeface="ＭＳ Ｐゴシック" pitchFamily="-110" charset="-128"/>
              </a:rPr>
              <a:t>Hyperactivity</a:t>
            </a:r>
          </a:p>
        </p:txBody>
      </p:sp>
      <p:sp>
        <p:nvSpPr>
          <p:cNvPr id="31762" name="Freeform 18"/>
          <p:cNvSpPr>
            <a:spLocks/>
          </p:cNvSpPr>
          <p:nvPr/>
        </p:nvSpPr>
        <p:spPr bwMode="auto">
          <a:xfrm>
            <a:off x="3635375" y="1449388"/>
            <a:ext cx="1854200" cy="1901825"/>
          </a:xfrm>
          <a:custGeom>
            <a:avLst/>
            <a:gdLst/>
            <a:ahLst/>
            <a:cxnLst>
              <a:cxn ang="0">
                <a:pos x="0" y="1194"/>
              </a:cxn>
              <a:cxn ang="0">
                <a:pos x="548" y="0"/>
              </a:cxn>
              <a:cxn ang="0">
                <a:pos x="622" y="0"/>
              </a:cxn>
              <a:cxn ang="0">
                <a:pos x="1168" y="1198"/>
              </a:cxn>
              <a:cxn ang="0">
                <a:pos x="0" y="1194"/>
              </a:cxn>
            </a:cxnLst>
            <a:rect l="0" t="0" r="r" b="b"/>
            <a:pathLst>
              <a:path w="1168" h="1198">
                <a:moveTo>
                  <a:pt x="0" y="1194"/>
                </a:moveTo>
                <a:lnTo>
                  <a:pt x="548" y="0"/>
                </a:lnTo>
                <a:lnTo>
                  <a:pt x="622" y="0"/>
                </a:lnTo>
                <a:lnTo>
                  <a:pt x="1168" y="1198"/>
                </a:lnTo>
                <a:lnTo>
                  <a:pt x="0" y="1194"/>
                </a:lnTo>
                <a:close/>
              </a:path>
            </a:pathLst>
          </a:custGeom>
          <a:gradFill rotWithShape="1">
            <a:gsLst>
              <a:gs pos="0">
                <a:schemeClr val="accent1">
                  <a:gamma/>
                  <a:shade val="46275"/>
                  <a:invGamma/>
                  <a:alpha val="0"/>
                </a:schemeClr>
              </a:gs>
              <a:gs pos="100000">
                <a:schemeClr val="accent1"/>
              </a:gs>
            </a:gsLst>
            <a:lin ang="5400000" scaled="1"/>
          </a:gradFill>
          <a:ln w="9525" cap="flat" cmpd="sng">
            <a:noFill/>
            <a:prstDash val="solid"/>
            <a:round/>
            <a:headEnd type="none" w="med" len="med"/>
            <a:tailEnd type="none" w="med" len="med"/>
          </a:ln>
          <a:effectLst/>
        </p:spPr>
        <p:txBody>
          <a:bodyPr/>
          <a:lstStyle/>
          <a:p>
            <a:pPr>
              <a:buFont typeface="Arial" pitchFamily="-110" charset="0"/>
              <a:buNone/>
              <a:defRPr/>
            </a:pPr>
            <a:endParaRPr lang="en-US">
              <a:latin typeface="Arial" pitchFamily="-110" charset="0"/>
              <a:ea typeface="ＭＳ Ｐゴシック" pitchFamily="-110" charset="-128"/>
              <a:cs typeface="ＭＳ Ｐゴシック" pitchFamily="-110" charset="-128"/>
            </a:endParaRPr>
          </a:p>
        </p:txBody>
      </p:sp>
      <p:sp>
        <p:nvSpPr>
          <p:cNvPr id="31763" name="Rectangle 19"/>
          <p:cNvSpPr>
            <a:spLocks noChangeArrowheads="1"/>
          </p:cNvSpPr>
          <p:nvPr/>
        </p:nvSpPr>
        <p:spPr bwMode="auto">
          <a:xfrm>
            <a:off x="3641725" y="3357563"/>
            <a:ext cx="1843088" cy="957262"/>
          </a:xfrm>
          <a:prstGeom prst="rect">
            <a:avLst/>
          </a:prstGeom>
          <a:gradFill rotWithShape="1">
            <a:gsLst>
              <a:gs pos="0">
                <a:srgbClr val="D20046"/>
              </a:gs>
              <a:gs pos="100000">
                <a:srgbClr val="D20046">
                  <a:gamma/>
                  <a:shade val="46275"/>
                  <a:invGamma/>
                </a:srgbClr>
              </a:gs>
            </a:gsLst>
            <a:lin ang="5400000" scaled="1"/>
          </a:gradFill>
          <a:ln w="28575">
            <a:solidFill>
              <a:schemeClr val="bg1"/>
            </a:solidFill>
            <a:miter lim="800000"/>
            <a:headEnd/>
            <a:tailEnd/>
          </a:ln>
          <a:effectLst/>
        </p:spPr>
        <p:txBody>
          <a:bodyPr wrap="none" anchor="ctr"/>
          <a:lstStyle/>
          <a:p>
            <a:pPr algn="ctr">
              <a:spcBef>
                <a:spcPct val="50000"/>
              </a:spcBef>
              <a:buFontTx/>
              <a:buNone/>
              <a:defRPr/>
            </a:pPr>
            <a:r>
              <a:rPr lang="en-GB" sz="2000" b="1" dirty="0">
                <a:solidFill>
                  <a:schemeClr val="bg1"/>
                </a:solidFill>
                <a:effectLst>
                  <a:outerShdw blurRad="38100" dist="38100" dir="2700000" algn="tl">
                    <a:srgbClr val="000000"/>
                  </a:outerShdw>
                </a:effectLst>
                <a:latin typeface="Arial" pitchFamily="-110" charset="0"/>
                <a:ea typeface="ＭＳ Ｐゴシック" pitchFamily="-110" charset="-128"/>
                <a:cs typeface="ＭＳ Ｐゴシック" pitchFamily="-110" charset="-128"/>
              </a:rPr>
              <a:t>Impulsivity</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31757"/>
                                        </p:tgtEl>
                                        <p:attrNameLst>
                                          <p:attrName>style.visibility</p:attrName>
                                        </p:attrNameLst>
                                      </p:cBhvr>
                                      <p:to>
                                        <p:strVal val="visible"/>
                                      </p:to>
                                    </p:set>
                                    <p:animEffect transition="in" filter="fade">
                                      <p:cBhvr>
                                        <p:cTn id="10" dur="1000"/>
                                        <p:tgtEl>
                                          <p:spTgt spid="31757"/>
                                        </p:tgtEl>
                                      </p:cBhvr>
                                    </p:animEffect>
                                  </p:childTnLst>
                                </p:cTn>
                              </p:par>
                            </p:childTnLst>
                          </p:cTn>
                        </p:par>
                        <p:par>
                          <p:cTn id="11" fill="hold">
                            <p:stCondLst>
                              <p:cond delay="1500"/>
                            </p:stCondLst>
                            <p:childTnLst>
                              <p:par>
                                <p:cTn id="12" presetID="22" presetClass="entr" presetSubtype="1" fill="hold" nodeType="afterEffect">
                                  <p:stCondLst>
                                    <p:cond delay="0"/>
                                  </p:stCondLst>
                                  <p:childTnLst>
                                    <p:set>
                                      <p:cBhvr>
                                        <p:cTn id="13" dur="1" fill="hold">
                                          <p:stCondLst>
                                            <p:cond delay="0"/>
                                          </p:stCondLst>
                                        </p:cTn>
                                        <p:tgtEl>
                                          <p:spTgt spid="31762"/>
                                        </p:tgtEl>
                                        <p:attrNameLst>
                                          <p:attrName>style.visibility</p:attrName>
                                        </p:attrNameLst>
                                      </p:cBhvr>
                                      <p:to>
                                        <p:strVal val="visible"/>
                                      </p:to>
                                    </p:set>
                                    <p:animEffect transition="in" filter="wipe(up)">
                                      <p:cBhvr>
                                        <p:cTn id="14" dur="1000"/>
                                        <p:tgtEl>
                                          <p:spTgt spid="31762"/>
                                        </p:tgtEl>
                                      </p:cBhvr>
                                    </p:animEffect>
                                  </p:childTnLst>
                                </p:cTn>
                              </p:par>
                              <p:par>
                                <p:cTn id="15" presetID="10" presetClass="entr" presetSubtype="0" fill="hold" grpId="0" nodeType="withEffect">
                                  <p:stCondLst>
                                    <p:cond delay="1000"/>
                                  </p:stCondLst>
                                  <p:childTnLst>
                                    <p:set>
                                      <p:cBhvr>
                                        <p:cTn id="16" dur="1" fill="hold">
                                          <p:stCondLst>
                                            <p:cond delay="0"/>
                                          </p:stCondLst>
                                        </p:cTn>
                                        <p:tgtEl>
                                          <p:spTgt spid="31763"/>
                                        </p:tgtEl>
                                        <p:attrNameLst>
                                          <p:attrName>style.visibility</p:attrName>
                                        </p:attrNameLst>
                                      </p:cBhvr>
                                      <p:to>
                                        <p:strVal val="visible"/>
                                      </p:to>
                                    </p:set>
                                    <p:animEffect transition="in" filter="fade">
                                      <p:cBhvr>
                                        <p:cTn id="17" dur="1000"/>
                                        <p:tgtEl>
                                          <p:spTgt spid="31763"/>
                                        </p:tgtEl>
                                      </p:cBhvr>
                                    </p:animEffect>
                                  </p:childTnLst>
                                </p:cTn>
                              </p:par>
                            </p:childTnLst>
                          </p:cTn>
                        </p:par>
                        <p:par>
                          <p:cTn id="18" fill="hold">
                            <p:stCondLst>
                              <p:cond delay="3500"/>
                            </p:stCondLst>
                            <p:childTnLst>
                              <p:par>
                                <p:cTn id="19" presetID="22" presetClass="entr" presetSubtype="1"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1000"/>
                                        <p:tgtEl>
                                          <p:spTgt spid="2"/>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31760"/>
                                        </p:tgtEl>
                                        <p:attrNameLst>
                                          <p:attrName>style.visibility</p:attrName>
                                        </p:attrNameLst>
                                      </p:cBhvr>
                                      <p:to>
                                        <p:strVal val="visible"/>
                                      </p:to>
                                    </p:set>
                                    <p:animEffect transition="in" filter="fade">
                                      <p:cBhvr>
                                        <p:cTn id="24" dur="1000"/>
                                        <p:tgtEl>
                                          <p:spTgt spid="31760"/>
                                        </p:tgtEl>
                                      </p:cBhvr>
                                    </p:animEffect>
                                  </p:childTnLst>
                                </p:cTn>
                              </p:par>
                            </p:childTnLst>
                          </p:cTn>
                        </p:par>
                        <p:par>
                          <p:cTn id="25" fill="hold">
                            <p:stCondLst>
                              <p:cond delay="5000"/>
                            </p:stCondLst>
                            <p:childTnLst>
                              <p:par>
                                <p:cTn id="26" presetID="22" presetClass="entr" presetSubtype="8" fill="hold" grpId="0" nodeType="afterEffect">
                                  <p:stCondLst>
                                    <p:cond delay="0"/>
                                  </p:stCondLst>
                                  <p:childTnLst>
                                    <p:set>
                                      <p:cBhvr>
                                        <p:cTn id="27" dur="1" fill="hold">
                                          <p:stCondLst>
                                            <p:cond delay="0"/>
                                          </p:stCondLst>
                                        </p:cTn>
                                        <p:tgtEl>
                                          <p:spTgt spid="31747"/>
                                        </p:tgtEl>
                                        <p:attrNameLst>
                                          <p:attrName>style.visibility</p:attrName>
                                        </p:attrNameLst>
                                      </p:cBhvr>
                                      <p:to>
                                        <p:strVal val="visible"/>
                                      </p:to>
                                    </p:set>
                                    <p:animEffect transition="in" filter="wipe(left)">
                                      <p:cBhvr>
                                        <p:cTn id="28" dur="1000"/>
                                        <p:tgtEl>
                                          <p:spTgt spid="31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p:bldP spid="31757" grpId="0" animBg="1"/>
      <p:bldP spid="31760" grpId="0" animBg="1"/>
      <p:bldP spid="31763" grpId="0" animBg="1"/>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8674" name="Picture 12" descr="Slide-#6"/>
          <p:cNvPicPr>
            <a:picLocks noChangeAspect="1" noChangeArrowheads="1"/>
          </p:cNvPicPr>
          <p:nvPr/>
        </p:nvPicPr>
        <p:blipFill>
          <a:blip r:embed="rId3"/>
          <a:srcRect/>
          <a:stretch>
            <a:fillRect/>
          </a:stretch>
        </p:blipFill>
        <p:spPr bwMode="auto">
          <a:xfrm>
            <a:off x="1235075" y="1552575"/>
            <a:ext cx="6580188" cy="5305425"/>
          </a:xfrm>
          <a:prstGeom prst="rect">
            <a:avLst/>
          </a:prstGeom>
          <a:noFill/>
          <a:ln w="9525">
            <a:noFill/>
            <a:miter lim="800000"/>
            <a:headEnd/>
            <a:tailEnd/>
          </a:ln>
        </p:spPr>
      </p:pic>
      <p:sp>
        <p:nvSpPr>
          <p:cNvPr id="28675" name="Rectangle 10"/>
          <p:cNvSpPr>
            <a:spLocks noGrp="1" noChangeArrowheads="1"/>
          </p:cNvSpPr>
          <p:nvPr>
            <p:ph type="title"/>
          </p:nvPr>
        </p:nvSpPr>
        <p:spPr/>
        <p:txBody>
          <a:bodyPr/>
          <a:lstStyle/>
          <a:p>
            <a:pPr eaLnBrk="1" hangingPunct="1"/>
            <a:r>
              <a:rPr lang="en-US"/>
              <a:t>What are the signs?</a:t>
            </a:r>
          </a:p>
        </p:txBody>
      </p:sp>
      <p:pic>
        <p:nvPicPr>
          <p:cNvPr id="28676" name="Picture 13"/>
          <p:cNvPicPr>
            <a:picLocks noChangeAspect="1" noChangeArrowheads="1"/>
          </p:cNvPicPr>
          <p:nvPr/>
        </p:nvPicPr>
        <p:blipFill>
          <a:blip r:embed="rId4"/>
          <a:srcRect/>
          <a:stretch>
            <a:fillRect/>
          </a:stretch>
        </p:blipFill>
        <p:spPr bwMode="auto">
          <a:xfrm>
            <a:off x="2349500" y="2590800"/>
            <a:ext cx="354013" cy="338138"/>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13"/>
          <p:cNvSpPr>
            <a:spLocks noGrp="1" noChangeArrowheads="1"/>
          </p:cNvSpPr>
          <p:nvPr>
            <p:ph type="title"/>
          </p:nvPr>
        </p:nvSpPr>
        <p:spPr/>
        <p:txBody>
          <a:bodyPr/>
          <a:lstStyle/>
          <a:p>
            <a:pPr eaLnBrk="1" hangingPunct="1"/>
            <a:r>
              <a:rPr lang="en-GB" dirty="0">
                <a:solidFill>
                  <a:srgbClr val="FF0000"/>
                </a:solidFill>
              </a:rPr>
              <a:t>Inattentive </a:t>
            </a:r>
            <a:r>
              <a:rPr lang="en-GB" dirty="0" smtClean="0">
                <a:solidFill>
                  <a:srgbClr val="FF0000"/>
                </a:solidFill>
              </a:rPr>
              <a:t>symptoms</a:t>
            </a:r>
            <a:endParaRPr lang="en-US" baseline="30000" dirty="0">
              <a:solidFill>
                <a:srgbClr val="FF0000"/>
              </a:solidFill>
            </a:endParaRPr>
          </a:p>
        </p:txBody>
      </p:sp>
      <p:sp>
        <p:nvSpPr>
          <p:cNvPr id="35854" name="Rectangle 14"/>
          <p:cNvSpPr>
            <a:spLocks noGrp="1" noChangeArrowheads="1"/>
          </p:cNvSpPr>
          <p:nvPr>
            <p:ph type="body" idx="1"/>
          </p:nvPr>
        </p:nvSpPr>
        <p:spPr>
          <a:xfrm>
            <a:off x="900113" y="1628775"/>
            <a:ext cx="7786687" cy="4275138"/>
          </a:xfrm>
        </p:spPr>
        <p:txBody>
          <a:bodyPr>
            <a:normAutofit fontScale="92500" lnSpcReduction="10000"/>
          </a:bodyPr>
          <a:lstStyle/>
          <a:p>
            <a:pPr eaLnBrk="1" hangingPunct="1">
              <a:spcBef>
                <a:spcPct val="40000"/>
              </a:spcBef>
            </a:pPr>
            <a:r>
              <a:rPr lang="en-GB" sz="2000" dirty="0"/>
              <a:t>Is easily distracted </a:t>
            </a:r>
          </a:p>
          <a:p>
            <a:pPr eaLnBrk="1" hangingPunct="1">
              <a:spcBef>
                <a:spcPct val="40000"/>
              </a:spcBef>
            </a:pPr>
            <a:r>
              <a:rPr lang="en-GB" sz="2000" dirty="0"/>
              <a:t>Does not appear to be listening when spoken</a:t>
            </a:r>
            <a:br>
              <a:rPr lang="en-GB" sz="2000" dirty="0"/>
            </a:br>
            <a:r>
              <a:rPr lang="en-GB" sz="2000" dirty="0"/>
              <a:t>to directly</a:t>
            </a:r>
          </a:p>
          <a:p>
            <a:pPr eaLnBrk="1" hangingPunct="1">
              <a:spcBef>
                <a:spcPct val="40000"/>
              </a:spcBef>
            </a:pPr>
            <a:r>
              <a:rPr lang="en-GB" sz="2000" dirty="0"/>
              <a:t>Has difficulty sustaining attention during activities</a:t>
            </a:r>
          </a:p>
          <a:p>
            <a:pPr eaLnBrk="1" hangingPunct="1">
              <a:spcBef>
                <a:spcPct val="40000"/>
              </a:spcBef>
            </a:pPr>
            <a:r>
              <a:rPr lang="en-GB" sz="2000" dirty="0"/>
              <a:t>Avoids or dislikes tasks requiring sustained mental effort</a:t>
            </a:r>
          </a:p>
          <a:p>
            <a:pPr eaLnBrk="1" hangingPunct="1">
              <a:spcBef>
                <a:spcPct val="40000"/>
              </a:spcBef>
            </a:pPr>
            <a:r>
              <a:rPr lang="en-GB" sz="2000" dirty="0"/>
              <a:t>Is forgetful in daily activities</a:t>
            </a:r>
          </a:p>
          <a:p>
            <a:pPr eaLnBrk="1" hangingPunct="1">
              <a:spcBef>
                <a:spcPct val="40000"/>
              </a:spcBef>
            </a:pPr>
            <a:r>
              <a:rPr lang="en-GB" sz="2000" dirty="0"/>
              <a:t>Finds it difficult to follow through instructions and fails to complete tasks</a:t>
            </a:r>
          </a:p>
          <a:p>
            <a:pPr eaLnBrk="1" hangingPunct="1">
              <a:spcBef>
                <a:spcPct val="40000"/>
              </a:spcBef>
            </a:pPr>
            <a:r>
              <a:rPr lang="en-GB" sz="2000" dirty="0"/>
              <a:t>Finds it difficult to organise tasks and activities</a:t>
            </a:r>
          </a:p>
          <a:p>
            <a:pPr eaLnBrk="1" hangingPunct="1">
              <a:spcBef>
                <a:spcPct val="40000"/>
              </a:spcBef>
            </a:pPr>
            <a:r>
              <a:rPr lang="en-GB" sz="2000" dirty="0"/>
              <a:t>Fails to give close attention to detail/makes careless mistakes </a:t>
            </a:r>
          </a:p>
          <a:p>
            <a:pPr eaLnBrk="1" hangingPunct="1">
              <a:spcBef>
                <a:spcPct val="40000"/>
              </a:spcBef>
            </a:pPr>
            <a:r>
              <a:rPr lang="en-GB" sz="2000" dirty="0"/>
              <a:t>Loses important items</a:t>
            </a:r>
          </a:p>
        </p:txBody>
      </p:sp>
      <p:sp>
        <p:nvSpPr>
          <p:cNvPr id="35849" name="Freeform 9"/>
          <p:cNvSpPr>
            <a:spLocks/>
          </p:cNvSpPr>
          <p:nvPr/>
        </p:nvSpPr>
        <p:spPr bwMode="auto">
          <a:xfrm>
            <a:off x="7045325" y="274638"/>
            <a:ext cx="1928813" cy="1011237"/>
          </a:xfrm>
          <a:custGeom>
            <a:avLst/>
            <a:gdLst/>
            <a:ahLst/>
            <a:cxnLst>
              <a:cxn ang="0">
                <a:pos x="0" y="1194"/>
              </a:cxn>
              <a:cxn ang="0">
                <a:pos x="548" y="0"/>
              </a:cxn>
              <a:cxn ang="0">
                <a:pos x="622" y="0"/>
              </a:cxn>
              <a:cxn ang="0">
                <a:pos x="1168" y="1198"/>
              </a:cxn>
              <a:cxn ang="0">
                <a:pos x="0" y="1194"/>
              </a:cxn>
            </a:cxnLst>
            <a:rect l="0" t="0" r="r" b="b"/>
            <a:pathLst>
              <a:path w="1168" h="1198">
                <a:moveTo>
                  <a:pt x="0" y="1194"/>
                </a:moveTo>
                <a:lnTo>
                  <a:pt x="548" y="0"/>
                </a:lnTo>
                <a:lnTo>
                  <a:pt x="622" y="0"/>
                </a:lnTo>
                <a:lnTo>
                  <a:pt x="1168" y="1198"/>
                </a:lnTo>
                <a:lnTo>
                  <a:pt x="0" y="1194"/>
                </a:lnTo>
                <a:close/>
              </a:path>
            </a:pathLst>
          </a:custGeom>
          <a:gradFill rotWithShape="1">
            <a:gsLst>
              <a:gs pos="0">
                <a:schemeClr val="accent1">
                  <a:gamma/>
                  <a:shade val="46275"/>
                  <a:invGamma/>
                  <a:alpha val="0"/>
                </a:schemeClr>
              </a:gs>
              <a:gs pos="100000">
                <a:schemeClr val="accent1"/>
              </a:gs>
            </a:gsLst>
            <a:lin ang="5400000" scaled="1"/>
          </a:gradFill>
          <a:ln w="9525" cap="flat" cmpd="sng">
            <a:noFill/>
            <a:prstDash val="solid"/>
            <a:round/>
            <a:headEnd type="none" w="med" len="med"/>
            <a:tailEnd type="none" w="med" len="med"/>
          </a:ln>
          <a:effectLst/>
        </p:spPr>
        <p:txBody>
          <a:bodyPr/>
          <a:lstStyle/>
          <a:p>
            <a:pPr>
              <a:buFont typeface="Arial" pitchFamily="-110" charset="0"/>
              <a:buNone/>
              <a:defRPr/>
            </a:pPr>
            <a:endParaRPr lang="en-US" dirty="0">
              <a:latin typeface="Arial" pitchFamily="-110" charset="0"/>
              <a:ea typeface="ＭＳ Ｐゴシック" pitchFamily="-110" charset="-128"/>
              <a:cs typeface="ＭＳ Ｐゴシック" pitchFamily="-110" charset="-128"/>
            </a:endParaRPr>
          </a:p>
        </p:txBody>
      </p:sp>
      <p:sp>
        <p:nvSpPr>
          <p:cNvPr id="35850" name="Rectangle 10"/>
          <p:cNvSpPr>
            <a:spLocks noChangeArrowheads="1"/>
          </p:cNvSpPr>
          <p:nvPr/>
        </p:nvSpPr>
        <p:spPr bwMode="auto">
          <a:xfrm>
            <a:off x="7058025" y="1285875"/>
            <a:ext cx="1916113" cy="1089025"/>
          </a:xfrm>
          <a:prstGeom prst="rect">
            <a:avLst/>
          </a:prstGeom>
          <a:gradFill rotWithShape="1">
            <a:gsLst>
              <a:gs pos="0">
                <a:srgbClr val="D20046"/>
              </a:gs>
              <a:gs pos="100000">
                <a:srgbClr val="D20046">
                  <a:gamma/>
                  <a:shade val="46275"/>
                  <a:invGamma/>
                </a:srgbClr>
              </a:gs>
            </a:gsLst>
            <a:lin ang="5400000" scaled="1"/>
          </a:gradFill>
          <a:ln w="28575">
            <a:solidFill>
              <a:schemeClr val="bg1"/>
            </a:solidFill>
            <a:miter lim="800000"/>
            <a:headEnd/>
            <a:tailEnd/>
          </a:ln>
          <a:effectLst/>
        </p:spPr>
        <p:txBody>
          <a:bodyPr wrap="none" anchor="ctr"/>
          <a:lstStyle/>
          <a:p>
            <a:pPr algn="ctr">
              <a:spcBef>
                <a:spcPct val="50000"/>
              </a:spcBef>
              <a:buFontTx/>
              <a:buNone/>
              <a:defRPr/>
            </a:pPr>
            <a:r>
              <a:rPr lang="en-GB" sz="2000" b="1" dirty="0">
                <a:solidFill>
                  <a:schemeClr val="bg1"/>
                </a:solidFill>
                <a:effectLst>
                  <a:outerShdw blurRad="38100" dist="38100" dir="2700000" algn="tl">
                    <a:srgbClr val="000000"/>
                  </a:outerShdw>
                </a:effectLst>
                <a:latin typeface="Arial" pitchFamily="-110" charset="0"/>
                <a:ea typeface="ＭＳ Ｐゴシック" pitchFamily="-110" charset="-128"/>
                <a:cs typeface="ＭＳ Ｐゴシック" pitchFamily="-110" charset="-128"/>
              </a:rPr>
              <a:t>Inattentive</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854">
                                            <p:txEl>
                                              <p:pRg st="0" end="0"/>
                                            </p:txEl>
                                          </p:spTgt>
                                        </p:tgtEl>
                                        <p:attrNameLst>
                                          <p:attrName>style.visibility</p:attrName>
                                        </p:attrNameLst>
                                      </p:cBhvr>
                                      <p:to>
                                        <p:strVal val="visible"/>
                                      </p:to>
                                    </p:set>
                                    <p:animEffect transition="in" filter="wipe(left)">
                                      <p:cBhvr>
                                        <p:cTn id="7" dur="1000"/>
                                        <p:tgtEl>
                                          <p:spTgt spid="35854">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5854">
                                            <p:txEl>
                                              <p:pRg st="1" end="1"/>
                                            </p:txEl>
                                          </p:spTgt>
                                        </p:tgtEl>
                                        <p:attrNameLst>
                                          <p:attrName>style.visibility</p:attrName>
                                        </p:attrNameLst>
                                      </p:cBhvr>
                                      <p:to>
                                        <p:strVal val="visible"/>
                                      </p:to>
                                    </p:set>
                                    <p:animEffect transition="in" filter="wipe(left)">
                                      <p:cBhvr>
                                        <p:cTn id="11" dur="1000"/>
                                        <p:tgtEl>
                                          <p:spTgt spid="35854">
                                            <p:txEl>
                                              <p:pRg st="1" end="1"/>
                                            </p:txEl>
                                          </p:spTgt>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35854">
                                            <p:txEl>
                                              <p:pRg st="2" end="2"/>
                                            </p:txEl>
                                          </p:spTgt>
                                        </p:tgtEl>
                                        <p:attrNameLst>
                                          <p:attrName>style.visibility</p:attrName>
                                        </p:attrNameLst>
                                      </p:cBhvr>
                                      <p:to>
                                        <p:strVal val="visible"/>
                                      </p:to>
                                    </p:set>
                                    <p:animEffect transition="in" filter="wipe(left)">
                                      <p:cBhvr>
                                        <p:cTn id="15" dur="1000"/>
                                        <p:tgtEl>
                                          <p:spTgt spid="35854">
                                            <p:txEl>
                                              <p:pRg st="2" end="2"/>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35854">
                                            <p:txEl>
                                              <p:pRg st="3" end="3"/>
                                            </p:txEl>
                                          </p:spTgt>
                                        </p:tgtEl>
                                        <p:attrNameLst>
                                          <p:attrName>style.visibility</p:attrName>
                                        </p:attrNameLst>
                                      </p:cBhvr>
                                      <p:to>
                                        <p:strVal val="visible"/>
                                      </p:to>
                                    </p:set>
                                    <p:animEffect transition="in" filter="wipe(left)">
                                      <p:cBhvr>
                                        <p:cTn id="19" dur="1000"/>
                                        <p:tgtEl>
                                          <p:spTgt spid="35854">
                                            <p:txEl>
                                              <p:pRg st="3" end="3"/>
                                            </p:txEl>
                                          </p:spTgt>
                                        </p:tgtEl>
                                      </p:cBhvr>
                                    </p:animEffect>
                                  </p:childTnLst>
                                </p:cTn>
                              </p:par>
                            </p:childTnLst>
                          </p:cTn>
                        </p:par>
                        <p:par>
                          <p:cTn id="20" fill="hold">
                            <p:stCondLst>
                              <p:cond delay="4000"/>
                            </p:stCondLst>
                            <p:childTnLst>
                              <p:par>
                                <p:cTn id="21" presetID="22" presetClass="entr" presetSubtype="8" fill="hold" grpId="0" nodeType="afterEffect">
                                  <p:stCondLst>
                                    <p:cond delay="0"/>
                                  </p:stCondLst>
                                  <p:childTnLst>
                                    <p:set>
                                      <p:cBhvr>
                                        <p:cTn id="22" dur="1" fill="hold">
                                          <p:stCondLst>
                                            <p:cond delay="0"/>
                                          </p:stCondLst>
                                        </p:cTn>
                                        <p:tgtEl>
                                          <p:spTgt spid="35854">
                                            <p:txEl>
                                              <p:pRg st="4" end="4"/>
                                            </p:txEl>
                                          </p:spTgt>
                                        </p:tgtEl>
                                        <p:attrNameLst>
                                          <p:attrName>style.visibility</p:attrName>
                                        </p:attrNameLst>
                                      </p:cBhvr>
                                      <p:to>
                                        <p:strVal val="visible"/>
                                      </p:to>
                                    </p:set>
                                    <p:animEffect transition="in" filter="wipe(left)">
                                      <p:cBhvr>
                                        <p:cTn id="23" dur="1000"/>
                                        <p:tgtEl>
                                          <p:spTgt spid="35854">
                                            <p:txEl>
                                              <p:pRg st="4" end="4"/>
                                            </p:txEl>
                                          </p:spTgt>
                                        </p:tgtEl>
                                      </p:cBhvr>
                                    </p:animEffect>
                                  </p:childTnLst>
                                </p:cTn>
                              </p:par>
                            </p:childTnLst>
                          </p:cTn>
                        </p:par>
                        <p:par>
                          <p:cTn id="24" fill="hold">
                            <p:stCondLst>
                              <p:cond delay="5000"/>
                            </p:stCondLst>
                            <p:childTnLst>
                              <p:par>
                                <p:cTn id="25" presetID="22" presetClass="entr" presetSubtype="8" fill="hold" grpId="0" nodeType="afterEffect">
                                  <p:stCondLst>
                                    <p:cond delay="0"/>
                                  </p:stCondLst>
                                  <p:childTnLst>
                                    <p:set>
                                      <p:cBhvr>
                                        <p:cTn id="26" dur="1" fill="hold">
                                          <p:stCondLst>
                                            <p:cond delay="0"/>
                                          </p:stCondLst>
                                        </p:cTn>
                                        <p:tgtEl>
                                          <p:spTgt spid="35854">
                                            <p:txEl>
                                              <p:pRg st="5" end="5"/>
                                            </p:txEl>
                                          </p:spTgt>
                                        </p:tgtEl>
                                        <p:attrNameLst>
                                          <p:attrName>style.visibility</p:attrName>
                                        </p:attrNameLst>
                                      </p:cBhvr>
                                      <p:to>
                                        <p:strVal val="visible"/>
                                      </p:to>
                                    </p:set>
                                    <p:animEffect transition="in" filter="wipe(left)">
                                      <p:cBhvr>
                                        <p:cTn id="27" dur="1000"/>
                                        <p:tgtEl>
                                          <p:spTgt spid="35854">
                                            <p:txEl>
                                              <p:pRg st="5" end="5"/>
                                            </p:txEl>
                                          </p:spTgt>
                                        </p:tgtEl>
                                      </p:cBhvr>
                                    </p:animEffect>
                                  </p:childTnLst>
                                </p:cTn>
                              </p:par>
                            </p:childTnLst>
                          </p:cTn>
                        </p:par>
                        <p:par>
                          <p:cTn id="28" fill="hold">
                            <p:stCondLst>
                              <p:cond delay="6000"/>
                            </p:stCondLst>
                            <p:childTnLst>
                              <p:par>
                                <p:cTn id="29" presetID="22" presetClass="entr" presetSubtype="8" fill="hold" grpId="0" nodeType="afterEffect">
                                  <p:stCondLst>
                                    <p:cond delay="0"/>
                                  </p:stCondLst>
                                  <p:childTnLst>
                                    <p:set>
                                      <p:cBhvr>
                                        <p:cTn id="30" dur="1" fill="hold">
                                          <p:stCondLst>
                                            <p:cond delay="0"/>
                                          </p:stCondLst>
                                        </p:cTn>
                                        <p:tgtEl>
                                          <p:spTgt spid="35854">
                                            <p:txEl>
                                              <p:pRg st="6" end="6"/>
                                            </p:txEl>
                                          </p:spTgt>
                                        </p:tgtEl>
                                        <p:attrNameLst>
                                          <p:attrName>style.visibility</p:attrName>
                                        </p:attrNameLst>
                                      </p:cBhvr>
                                      <p:to>
                                        <p:strVal val="visible"/>
                                      </p:to>
                                    </p:set>
                                    <p:animEffect transition="in" filter="wipe(left)">
                                      <p:cBhvr>
                                        <p:cTn id="31" dur="1000"/>
                                        <p:tgtEl>
                                          <p:spTgt spid="35854">
                                            <p:txEl>
                                              <p:pRg st="6" end="6"/>
                                            </p:txEl>
                                          </p:spTgt>
                                        </p:tgtEl>
                                      </p:cBhvr>
                                    </p:animEffect>
                                  </p:childTnLst>
                                </p:cTn>
                              </p:par>
                            </p:childTnLst>
                          </p:cTn>
                        </p:par>
                        <p:par>
                          <p:cTn id="32" fill="hold">
                            <p:stCondLst>
                              <p:cond delay="7000"/>
                            </p:stCondLst>
                            <p:childTnLst>
                              <p:par>
                                <p:cTn id="33" presetID="22" presetClass="entr" presetSubtype="8" fill="hold" grpId="0" nodeType="afterEffect">
                                  <p:stCondLst>
                                    <p:cond delay="0"/>
                                  </p:stCondLst>
                                  <p:childTnLst>
                                    <p:set>
                                      <p:cBhvr>
                                        <p:cTn id="34" dur="1" fill="hold">
                                          <p:stCondLst>
                                            <p:cond delay="0"/>
                                          </p:stCondLst>
                                        </p:cTn>
                                        <p:tgtEl>
                                          <p:spTgt spid="35854">
                                            <p:txEl>
                                              <p:pRg st="7" end="7"/>
                                            </p:txEl>
                                          </p:spTgt>
                                        </p:tgtEl>
                                        <p:attrNameLst>
                                          <p:attrName>style.visibility</p:attrName>
                                        </p:attrNameLst>
                                      </p:cBhvr>
                                      <p:to>
                                        <p:strVal val="visible"/>
                                      </p:to>
                                    </p:set>
                                    <p:animEffect transition="in" filter="wipe(left)">
                                      <p:cBhvr>
                                        <p:cTn id="35" dur="1000"/>
                                        <p:tgtEl>
                                          <p:spTgt spid="35854">
                                            <p:txEl>
                                              <p:pRg st="7" end="7"/>
                                            </p:txEl>
                                          </p:spTgt>
                                        </p:tgtEl>
                                      </p:cBhvr>
                                    </p:animEffect>
                                  </p:childTnLst>
                                </p:cTn>
                              </p:par>
                            </p:childTnLst>
                          </p:cTn>
                        </p:par>
                        <p:par>
                          <p:cTn id="36" fill="hold">
                            <p:stCondLst>
                              <p:cond delay="8000"/>
                            </p:stCondLst>
                            <p:childTnLst>
                              <p:par>
                                <p:cTn id="37" presetID="22" presetClass="entr" presetSubtype="8" fill="hold" grpId="0" nodeType="afterEffect">
                                  <p:stCondLst>
                                    <p:cond delay="0"/>
                                  </p:stCondLst>
                                  <p:childTnLst>
                                    <p:set>
                                      <p:cBhvr>
                                        <p:cTn id="38" dur="1" fill="hold">
                                          <p:stCondLst>
                                            <p:cond delay="0"/>
                                          </p:stCondLst>
                                        </p:cTn>
                                        <p:tgtEl>
                                          <p:spTgt spid="35854">
                                            <p:txEl>
                                              <p:pRg st="8" end="8"/>
                                            </p:txEl>
                                          </p:spTgt>
                                        </p:tgtEl>
                                        <p:attrNameLst>
                                          <p:attrName>style.visibility</p:attrName>
                                        </p:attrNameLst>
                                      </p:cBhvr>
                                      <p:to>
                                        <p:strVal val="visible"/>
                                      </p:to>
                                    </p:set>
                                    <p:animEffect transition="in" filter="wipe(left)">
                                      <p:cBhvr>
                                        <p:cTn id="39" dur="1000"/>
                                        <p:tgtEl>
                                          <p:spTgt spid="3585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4"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6"/>
          <p:cNvSpPr>
            <a:spLocks noGrp="1" noChangeArrowheads="1"/>
          </p:cNvSpPr>
          <p:nvPr>
            <p:ph type="title"/>
          </p:nvPr>
        </p:nvSpPr>
        <p:spPr/>
        <p:txBody>
          <a:bodyPr/>
          <a:lstStyle/>
          <a:p>
            <a:pPr eaLnBrk="1" hangingPunct="1"/>
            <a:r>
              <a:rPr lang="en-US" dirty="0">
                <a:solidFill>
                  <a:srgbClr val="FF0000"/>
                </a:solidFill>
              </a:rPr>
              <a:t>Hyperactive </a:t>
            </a:r>
            <a:r>
              <a:rPr lang="en-US" dirty="0" smtClean="0">
                <a:solidFill>
                  <a:srgbClr val="FF0000"/>
                </a:solidFill>
              </a:rPr>
              <a:t>symptoms</a:t>
            </a:r>
            <a:endParaRPr lang="en-US" baseline="30000" dirty="0">
              <a:solidFill>
                <a:srgbClr val="FF0000"/>
              </a:solidFill>
            </a:endParaRPr>
          </a:p>
        </p:txBody>
      </p:sp>
      <p:sp>
        <p:nvSpPr>
          <p:cNvPr id="37895" name="Rectangle 7"/>
          <p:cNvSpPr>
            <a:spLocks noGrp="1" noChangeArrowheads="1"/>
          </p:cNvSpPr>
          <p:nvPr>
            <p:ph type="body" idx="1"/>
          </p:nvPr>
        </p:nvSpPr>
        <p:spPr>
          <a:xfrm>
            <a:off x="900113" y="2100262"/>
            <a:ext cx="7786687" cy="3705226"/>
          </a:xfrm>
        </p:spPr>
        <p:txBody>
          <a:bodyPr/>
          <a:lstStyle/>
          <a:p>
            <a:pPr eaLnBrk="1" hangingPunct="1"/>
            <a:r>
              <a:rPr lang="en-GB" dirty="0"/>
              <a:t>Squirms and fidgets</a:t>
            </a:r>
          </a:p>
          <a:p>
            <a:pPr eaLnBrk="1" hangingPunct="1"/>
            <a:r>
              <a:rPr lang="en-GB" dirty="0"/>
              <a:t>Cannot remain seated</a:t>
            </a:r>
          </a:p>
          <a:p>
            <a:pPr eaLnBrk="1" hangingPunct="1"/>
            <a:r>
              <a:rPr lang="en-GB" dirty="0"/>
              <a:t>Runs or climbs excessively in inappropriate situations</a:t>
            </a:r>
          </a:p>
          <a:p>
            <a:pPr eaLnBrk="1" hangingPunct="1"/>
            <a:r>
              <a:rPr lang="en-GB" dirty="0"/>
              <a:t>Often ‘on the go’ or acts as if ‘driven by a motor’</a:t>
            </a:r>
          </a:p>
          <a:p>
            <a:pPr eaLnBrk="1" hangingPunct="1"/>
            <a:r>
              <a:rPr lang="en-GB" dirty="0"/>
              <a:t>Talks excessively</a:t>
            </a:r>
          </a:p>
          <a:p>
            <a:pPr eaLnBrk="1" hangingPunct="1"/>
            <a:r>
              <a:rPr lang="en-GB" dirty="0"/>
              <a:t>Cannot perform leisure activities quietly</a:t>
            </a:r>
          </a:p>
        </p:txBody>
      </p:sp>
      <p:sp>
        <p:nvSpPr>
          <p:cNvPr id="37896" name="Freeform 8"/>
          <p:cNvSpPr>
            <a:spLocks/>
          </p:cNvSpPr>
          <p:nvPr/>
        </p:nvSpPr>
        <p:spPr bwMode="auto">
          <a:xfrm>
            <a:off x="7045325" y="0"/>
            <a:ext cx="1928813" cy="1011237"/>
          </a:xfrm>
          <a:custGeom>
            <a:avLst/>
            <a:gdLst/>
            <a:ahLst/>
            <a:cxnLst>
              <a:cxn ang="0">
                <a:pos x="0" y="1194"/>
              </a:cxn>
              <a:cxn ang="0">
                <a:pos x="548" y="0"/>
              </a:cxn>
              <a:cxn ang="0">
                <a:pos x="622" y="0"/>
              </a:cxn>
              <a:cxn ang="0">
                <a:pos x="1168" y="1198"/>
              </a:cxn>
              <a:cxn ang="0">
                <a:pos x="0" y="1194"/>
              </a:cxn>
            </a:cxnLst>
            <a:rect l="0" t="0" r="r" b="b"/>
            <a:pathLst>
              <a:path w="1168" h="1198">
                <a:moveTo>
                  <a:pt x="0" y="1194"/>
                </a:moveTo>
                <a:lnTo>
                  <a:pt x="548" y="0"/>
                </a:lnTo>
                <a:lnTo>
                  <a:pt x="622" y="0"/>
                </a:lnTo>
                <a:lnTo>
                  <a:pt x="1168" y="1198"/>
                </a:lnTo>
                <a:lnTo>
                  <a:pt x="0" y="1194"/>
                </a:lnTo>
                <a:close/>
              </a:path>
            </a:pathLst>
          </a:custGeom>
          <a:gradFill rotWithShape="1">
            <a:gsLst>
              <a:gs pos="0">
                <a:schemeClr val="accent1">
                  <a:gamma/>
                  <a:shade val="46275"/>
                  <a:invGamma/>
                  <a:alpha val="0"/>
                </a:schemeClr>
              </a:gs>
              <a:gs pos="100000">
                <a:schemeClr val="accent1"/>
              </a:gs>
            </a:gsLst>
            <a:lin ang="5400000" scaled="1"/>
          </a:gradFill>
          <a:ln w="9525" cap="flat" cmpd="sng">
            <a:noFill/>
            <a:prstDash val="solid"/>
            <a:round/>
            <a:headEnd type="none" w="med" len="med"/>
            <a:tailEnd type="none" w="med" len="med"/>
          </a:ln>
          <a:effectLst/>
        </p:spPr>
        <p:txBody>
          <a:bodyPr/>
          <a:lstStyle/>
          <a:p>
            <a:pPr>
              <a:buFont typeface="Arial" pitchFamily="-110" charset="0"/>
              <a:buNone/>
              <a:defRPr/>
            </a:pPr>
            <a:endParaRPr lang="en-US">
              <a:latin typeface="Arial" pitchFamily="-110" charset="0"/>
              <a:ea typeface="ＭＳ Ｐゴシック" pitchFamily="-110" charset="-128"/>
              <a:cs typeface="ＭＳ Ｐゴシック" pitchFamily="-110" charset="-128"/>
            </a:endParaRPr>
          </a:p>
        </p:txBody>
      </p:sp>
      <p:sp>
        <p:nvSpPr>
          <p:cNvPr id="37897" name="Rectangle 9"/>
          <p:cNvSpPr>
            <a:spLocks noChangeArrowheads="1"/>
          </p:cNvSpPr>
          <p:nvPr/>
        </p:nvSpPr>
        <p:spPr bwMode="auto">
          <a:xfrm>
            <a:off x="7058025" y="1011237"/>
            <a:ext cx="1916113" cy="1089025"/>
          </a:xfrm>
          <a:prstGeom prst="rect">
            <a:avLst/>
          </a:prstGeom>
          <a:gradFill rotWithShape="1">
            <a:gsLst>
              <a:gs pos="0">
                <a:srgbClr val="D20046"/>
              </a:gs>
              <a:gs pos="100000">
                <a:srgbClr val="D20046">
                  <a:gamma/>
                  <a:shade val="46275"/>
                  <a:invGamma/>
                </a:srgbClr>
              </a:gs>
            </a:gsLst>
            <a:lin ang="5400000" scaled="1"/>
          </a:gradFill>
          <a:ln w="28575">
            <a:solidFill>
              <a:schemeClr val="bg1"/>
            </a:solidFill>
            <a:miter lim="800000"/>
            <a:headEnd/>
            <a:tailEnd/>
          </a:ln>
          <a:effectLst/>
        </p:spPr>
        <p:txBody>
          <a:bodyPr wrap="none" anchor="ctr"/>
          <a:lstStyle/>
          <a:p>
            <a:pPr algn="ctr">
              <a:spcBef>
                <a:spcPct val="50000"/>
              </a:spcBef>
              <a:buFontTx/>
              <a:buNone/>
              <a:defRPr/>
            </a:pPr>
            <a:r>
              <a:rPr lang="en-GB" sz="2000" b="1" dirty="0">
                <a:solidFill>
                  <a:schemeClr val="bg1"/>
                </a:solidFill>
                <a:effectLst>
                  <a:outerShdw blurRad="38100" dist="38100" dir="2700000" algn="tl">
                    <a:srgbClr val="000000"/>
                  </a:outerShdw>
                </a:effectLst>
                <a:latin typeface="Arial" pitchFamily="-110" charset="0"/>
                <a:ea typeface="ＭＳ Ｐゴシック" pitchFamily="-110" charset="-128"/>
                <a:cs typeface="ＭＳ Ｐゴシック" pitchFamily="-110" charset="-128"/>
              </a:rPr>
              <a:t>Hyperactivity</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895">
                                            <p:txEl>
                                              <p:pRg st="0" end="0"/>
                                            </p:txEl>
                                          </p:spTgt>
                                        </p:tgtEl>
                                        <p:attrNameLst>
                                          <p:attrName>style.visibility</p:attrName>
                                        </p:attrNameLst>
                                      </p:cBhvr>
                                      <p:to>
                                        <p:strVal val="visible"/>
                                      </p:to>
                                    </p:set>
                                    <p:animEffect transition="in" filter="wipe(left)">
                                      <p:cBhvr>
                                        <p:cTn id="7" dur="1000"/>
                                        <p:tgtEl>
                                          <p:spTgt spid="37895">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7895">
                                            <p:txEl>
                                              <p:pRg st="1" end="1"/>
                                            </p:txEl>
                                          </p:spTgt>
                                        </p:tgtEl>
                                        <p:attrNameLst>
                                          <p:attrName>style.visibility</p:attrName>
                                        </p:attrNameLst>
                                      </p:cBhvr>
                                      <p:to>
                                        <p:strVal val="visible"/>
                                      </p:to>
                                    </p:set>
                                    <p:animEffect transition="in" filter="wipe(left)">
                                      <p:cBhvr>
                                        <p:cTn id="11" dur="1000"/>
                                        <p:tgtEl>
                                          <p:spTgt spid="37895">
                                            <p:txEl>
                                              <p:pRg st="1" end="1"/>
                                            </p:txEl>
                                          </p:spTgt>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37895">
                                            <p:txEl>
                                              <p:pRg st="2" end="2"/>
                                            </p:txEl>
                                          </p:spTgt>
                                        </p:tgtEl>
                                        <p:attrNameLst>
                                          <p:attrName>style.visibility</p:attrName>
                                        </p:attrNameLst>
                                      </p:cBhvr>
                                      <p:to>
                                        <p:strVal val="visible"/>
                                      </p:to>
                                    </p:set>
                                    <p:animEffect transition="in" filter="wipe(left)">
                                      <p:cBhvr>
                                        <p:cTn id="15" dur="1000"/>
                                        <p:tgtEl>
                                          <p:spTgt spid="37895">
                                            <p:txEl>
                                              <p:pRg st="2" end="2"/>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37895">
                                            <p:txEl>
                                              <p:pRg st="3" end="3"/>
                                            </p:txEl>
                                          </p:spTgt>
                                        </p:tgtEl>
                                        <p:attrNameLst>
                                          <p:attrName>style.visibility</p:attrName>
                                        </p:attrNameLst>
                                      </p:cBhvr>
                                      <p:to>
                                        <p:strVal val="visible"/>
                                      </p:to>
                                    </p:set>
                                    <p:animEffect transition="in" filter="wipe(left)">
                                      <p:cBhvr>
                                        <p:cTn id="19" dur="1000"/>
                                        <p:tgtEl>
                                          <p:spTgt spid="37895">
                                            <p:txEl>
                                              <p:pRg st="3" end="3"/>
                                            </p:txEl>
                                          </p:spTgt>
                                        </p:tgtEl>
                                      </p:cBhvr>
                                    </p:animEffect>
                                  </p:childTnLst>
                                </p:cTn>
                              </p:par>
                            </p:childTnLst>
                          </p:cTn>
                        </p:par>
                        <p:par>
                          <p:cTn id="20" fill="hold">
                            <p:stCondLst>
                              <p:cond delay="4000"/>
                            </p:stCondLst>
                            <p:childTnLst>
                              <p:par>
                                <p:cTn id="21" presetID="22" presetClass="entr" presetSubtype="8" fill="hold" grpId="0" nodeType="afterEffect">
                                  <p:stCondLst>
                                    <p:cond delay="0"/>
                                  </p:stCondLst>
                                  <p:childTnLst>
                                    <p:set>
                                      <p:cBhvr>
                                        <p:cTn id="22" dur="1" fill="hold">
                                          <p:stCondLst>
                                            <p:cond delay="0"/>
                                          </p:stCondLst>
                                        </p:cTn>
                                        <p:tgtEl>
                                          <p:spTgt spid="37895">
                                            <p:txEl>
                                              <p:pRg st="4" end="4"/>
                                            </p:txEl>
                                          </p:spTgt>
                                        </p:tgtEl>
                                        <p:attrNameLst>
                                          <p:attrName>style.visibility</p:attrName>
                                        </p:attrNameLst>
                                      </p:cBhvr>
                                      <p:to>
                                        <p:strVal val="visible"/>
                                      </p:to>
                                    </p:set>
                                    <p:animEffect transition="in" filter="wipe(left)">
                                      <p:cBhvr>
                                        <p:cTn id="23" dur="1000"/>
                                        <p:tgtEl>
                                          <p:spTgt spid="37895">
                                            <p:txEl>
                                              <p:pRg st="4" end="4"/>
                                            </p:txEl>
                                          </p:spTgt>
                                        </p:tgtEl>
                                      </p:cBhvr>
                                    </p:animEffect>
                                  </p:childTnLst>
                                </p:cTn>
                              </p:par>
                            </p:childTnLst>
                          </p:cTn>
                        </p:par>
                        <p:par>
                          <p:cTn id="24" fill="hold">
                            <p:stCondLst>
                              <p:cond delay="5000"/>
                            </p:stCondLst>
                            <p:childTnLst>
                              <p:par>
                                <p:cTn id="25" presetID="22" presetClass="entr" presetSubtype="8" fill="hold" grpId="0" nodeType="afterEffect">
                                  <p:stCondLst>
                                    <p:cond delay="0"/>
                                  </p:stCondLst>
                                  <p:childTnLst>
                                    <p:set>
                                      <p:cBhvr>
                                        <p:cTn id="26" dur="1" fill="hold">
                                          <p:stCondLst>
                                            <p:cond delay="0"/>
                                          </p:stCondLst>
                                        </p:cTn>
                                        <p:tgtEl>
                                          <p:spTgt spid="37895">
                                            <p:txEl>
                                              <p:pRg st="5" end="5"/>
                                            </p:txEl>
                                          </p:spTgt>
                                        </p:tgtEl>
                                        <p:attrNameLst>
                                          <p:attrName>style.visibility</p:attrName>
                                        </p:attrNameLst>
                                      </p:cBhvr>
                                      <p:to>
                                        <p:strVal val="visible"/>
                                      </p:to>
                                    </p:set>
                                    <p:animEffect transition="in" filter="wipe(left)">
                                      <p:cBhvr>
                                        <p:cTn id="27" dur="1000"/>
                                        <p:tgtEl>
                                          <p:spTgt spid="378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5" grpId="0" build="p"/>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9"/>
          <p:cNvSpPr>
            <a:spLocks noGrp="1" noChangeArrowheads="1"/>
          </p:cNvSpPr>
          <p:nvPr>
            <p:ph type="title"/>
          </p:nvPr>
        </p:nvSpPr>
        <p:spPr/>
        <p:txBody>
          <a:bodyPr/>
          <a:lstStyle/>
          <a:p>
            <a:pPr eaLnBrk="1" hangingPunct="1"/>
            <a:r>
              <a:rPr lang="en-GB" dirty="0">
                <a:solidFill>
                  <a:srgbClr val="FF0000"/>
                </a:solidFill>
              </a:rPr>
              <a:t>Impulsive </a:t>
            </a:r>
            <a:r>
              <a:rPr lang="en-GB" dirty="0" smtClean="0">
                <a:solidFill>
                  <a:srgbClr val="FF0000"/>
                </a:solidFill>
              </a:rPr>
              <a:t>symptoms</a:t>
            </a:r>
            <a:endParaRPr lang="en-US" baseline="30000" dirty="0">
              <a:solidFill>
                <a:srgbClr val="FF0000"/>
              </a:solidFill>
            </a:endParaRPr>
          </a:p>
        </p:txBody>
      </p:sp>
      <p:sp>
        <p:nvSpPr>
          <p:cNvPr id="39946" name="Rectangle 10"/>
          <p:cNvSpPr>
            <a:spLocks noGrp="1" noChangeArrowheads="1"/>
          </p:cNvSpPr>
          <p:nvPr>
            <p:ph type="body" idx="1"/>
          </p:nvPr>
        </p:nvSpPr>
        <p:spPr>
          <a:xfrm>
            <a:off x="457200" y="2355784"/>
            <a:ext cx="8229600" cy="3651507"/>
          </a:xfrm>
        </p:spPr>
        <p:txBody>
          <a:bodyPr/>
          <a:lstStyle/>
          <a:p>
            <a:pPr eaLnBrk="1" hangingPunct="1">
              <a:spcBef>
                <a:spcPct val="80000"/>
              </a:spcBef>
            </a:pPr>
            <a:r>
              <a:rPr lang="en-GB" dirty="0"/>
              <a:t>Blurts out answers before questions</a:t>
            </a:r>
            <a:br>
              <a:rPr lang="en-GB" dirty="0"/>
            </a:br>
            <a:r>
              <a:rPr lang="en-GB" dirty="0"/>
              <a:t>completed</a:t>
            </a:r>
          </a:p>
          <a:p>
            <a:pPr eaLnBrk="1" hangingPunct="1">
              <a:spcBef>
                <a:spcPct val="80000"/>
              </a:spcBef>
            </a:pPr>
            <a:r>
              <a:rPr lang="en-GB" dirty="0"/>
              <a:t>Has difficulty awaiting turn</a:t>
            </a:r>
          </a:p>
          <a:p>
            <a:pPr eaLnBrk="1" hangingPunct="1">
              <a:spcBef>
                <a:spcPct val="80000"/>
              </a:spcBef>
            </a:pPr>
            <a:r>
              <a:rPr lang="en-GB" dirty="0"/>
              <a:t>Interrupts or intrudes on </a:t>
            </a:r>
            <a:r>
              <a:rPr lang="en-GB" dirty="0" smtClean="0"/>
              <a:t>others</a:t>
            </a:r>
          </a:p>
          <a:p>
            <a:pPr eaLnBrk="1" hangingPunct="1">
              <a:spcBef>
                <a:spcPct val="80000"/>
              </a:spcBef>
            </a:pPr>
            <a:r>
              <a:rPr lang="en-GB" dirty="0" smtClean="0"/>
              <a:t>Gets into trouble by mistake</a:t>
            </a:r>
            <a:endParaRPr lang="en-GB" dirty="0"/>
          </a:p>
        </p:txBody>
      </p:sp>
      <p:sp>
        <p:nvSpPr>
          <p:cNvPr id="39947" name="Freeform 11"/>
          <p:cNvSpPr>
            <a:spLocks/>
          </p:cNvSpPr>
          <p:nvPr/>
        </p:nvSpPr>
        <p:spPr bwMode="auto">
          <a:xfrm>
            <a:off x="7045325" y="963613"/>
            <a:ext cx="1928813" cy="1011237"/>
          </a:xfrm>
          <a:custGeom>
            <a:avLst/>
            <a:gdLst/>
            <a:ahLst/>
            <a:cxnLst>
              <a:cxn ang="0">
                <a:pos x="0" y="1194"/>
              </a:cxn>
              <a:cxn ang="0">
                <a:pos x="548" y="0"/>
              </a:cxn>
              <a:cxn ang="0">
                <a:pos x="622" y="0"/>
              </a:cxn>
              <a:cxn ang="0">
                <a:pos x="1168" y="1198"/>
              </a:cxn>
              <a:cxn ang="0">
                <a:pos x="0" y="1194"/>
              </a:cxn>
            </a:cxnLst>
            <a:rect l="0" t="0" r="r" b="b"/>
            <a:pathLst>
              <a:path w="1168" h="1198">
                <a:moveTo>
                  <a:pt x="0" y="1194"/>
                </a:moveTo>
                <a:lnTo>
                  <a:pt x="548" y="0"/>
                </a:lnTo>
                <a:lnTo>
                  <a:pt x="622" y="0"/>
                </a:lnTo>
                <a:lnTo>
                  <a:pt x="1168" y="1198"/>
                </a:lnTo>
                <a:lnTo>
                  <a:pt x="0" y="1194"/>
                </a:lnTo>
                <a:close/>
              </a:path>
            </a:pathLst>
          </a:custGeom>
          <a:gradFill rotWithShape="1">
            <a:gsLst>
              <a:gs pos="0">
                <a:schemeClr val="accent1">
                  <a:gamma/>
                  <a:shade val="46275"/>
                  <a:invGamma/>
                  <a:alpha val="0"/>
                </a:schemeClr>
              </a:gs>
              <a:gs pos="100000">
                <a:schemeClr val="accent1"/>
              </a:gs>
            </a:gsLst>
            <a:lin ang="5400000" scaled="1"/>
          </a:gradFill>
          <a:ln w="9525" cap="flat" cmpd="sng">
            <a:noFill/>
            <a:prstDash val="solid"/>
            <a:round/>
            <a:headEnd type="none" w="med" len="med"/>
            <a:tailEnd type="none" w="med" len="med"/>
          </a:ln>
          <a:effectLst/>
        </p:spPr>
        <p:txBody>
          <a:bodyPr/>
          <a:lstStyle/>
          <a:p>
            <a:pPr>
              <a:buFont typeface="Arial" pitchFamily="-110" charset="0"/>
              <a:buNone/>
              <a:defRPr/>
            </a:pPr>
            <a:endParaRPr lang="en-US">
              <a:latin typeface="Arial" pitchFamily="-110" charset="0"/>
              <a:ea typeface="ＭＳ Ｐゴシック" pitchFamily="-110" charset="-128"/>
              <a:cs typeface="ＭＳ Ｐゴシック" pitchFamily="-110" charset="-128"/>
            </a:endParaRPr>
          </a:p>
        </p:txBody>
      </p:sp>
      <p:sp>
        <p:nvSpPr>
          <p:cNvPr id="39948" name="Rectangle 12"/>
          <p:cNvSpPr>
            <a:spLocks noChangeArrowheads="1"/>
          </p:cNvSpPr>
          <p:nvPr/>
        </p:nvSpPr>
        <p:spPr bwMode="auto">
          <a:xfrm>
            <a:off x="7051675" y="1984375"/>
            <a:ext cx="1916113" cy="1089025"/>
          </a:xfrm>
          <a:prstGeom prst="rect">
            <a:avLst/>
          </a:prstGeom>
          <a:gradFill rotWithShape="1">
            <a:gsLst>
              <a:gs pos="0">
                <a:srgbClr val="D20046"/>
              </a:gs>
              <a:gs pos="100000">
                <a:srgbClr val="D20046">
                  <a:gamma/>
                  <a:shade val="46275"/>
                  <a:invGamma/>
                </a:srgbClr>
              </a:gs>
            </a:gsLst>
            <a:lin ang="5400000" scaled="1"/>
          </a:gradFill>
          <a:ln w="28575">
            <a:solidFill>
              <a:schemeClr val="bg1"/>
            </a:solidFill>
            <a:miter lim="800000"/>
            <a:headEnd/>
            <a:tailEnd/>
          </a:ln>
          <a:effectLst/>
        </p:spPr>
        <p:txBody>
          <a:bodyPr wrap="none" anchor="ctr"/>
          <a:lstStyle/>
          <a:p>
            <a:pPr algn="ctr">
              <a:spcBef>
                <a:spcPct val="50000"/>
              </a:spcBef>
              <a:buFontTx/>
              <a:buNone/>
              <a:defRPr/>
            </a:pPr>
            <a:r>
              <a:rPr lang="en-GB" sz="2000" b="1" dirty="0">
                <a:solidFill>
                  <a:schemeClr val="bg1"/>
                </a:solidFill>
                <a:effectLst>
                  <a:outerShdw blurRad="38100" dist="38100" dir="2700000" algn="tl">
                    <a:srgbClr val="000000"/>
                  </a:outerShdw>
                </a:effectLst>
                <a:latin typeface="Arial" pitchFamily="-110" charset="0"/>
                <a:ea typeface="ＭＳ Ｐゴシック" pitchFamily="-110" charset="-128"/>
                <a:cs typeface="ＭＳ Ｐゴシック" pitchFamily="-110" charset="-128"/>
              </a:rPr>
              <a:t>Impulsivity</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9946">
                                            <p:txEl>
                                              <p:pRg st="0" end="0"/>
                                            </p:txEl>
                                          </p:spTgt>
                                        </p:tgtEl>
                                        <p:attrNameLst>
                                          <p:attrName>style.visibility</p:attrName>
                                        </p:attrNameLst>
                                      </p:cBhvr>
                                      <p:to>
                                        <p:strVal val="visible"/>
                                      </p:to>
                                    </p:set>
                                    <p:animEffect transition="in" filter="wipe(left)">
                                      <p:cBhvr>
                                        <p:cTn id="7" dur="1000"/>
                                        <p:tgtEl>
                                          <p:spTgt spid="39946">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9946">
                                            <p:txEl>
                                              <p:pRg st="1" end="1"/>
                                            </p:txEl>
                                          </p:spTgt>
                                        </p:tgtEl>
                                        <p:attrNameLst>
                                          <p:attrName>style.visibility</p:attrName>
                                        </p:attrNameLst>
                                      </p:cBhvr>
                                      <p:to>
                                        <p:strVal val="visible"/>
                                      </p:to>
                                    </p:set>
                                    <p:animEffect transition="in" filter="wipe(left)">
                                      <p:cBhvr>
                                        <p:cTn id="11" dur="1000"/>
                                        <p:tgtEl>
                                          <p:spTgt spid="39946">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39946">
                                            <p:txEl>
                                              <p:pRg st="2" end="2"/>
                                            </p:txEl>
                                          </p:spTgt>
                                        </p:tgtEl>
                                        <p:attrNameLst>
                                          <p:attrName>style.visibility</p:attrName>
                                        </p:attrNameLst>
                                      </p:cBhvr>
                                      <p:to>
                                        <p:strVal val="visible"/>
                                      </p:to>
                                    </p:set>
                                    <p:animEffect transition="in" filter="wipe(left)">
                                      <p:cBhvr>
                                        <p:cTn id="15" dur="1000"/>
                                        <p:tgtEl>
                                          <p:spTgt spid="39946">
                                            <p:txEl>
                                              <p:pRg st="2" end="2"/>
                                            </p:txEl>
                                          </p:spTgt>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39946">
                                            <p:txEl>
                                              <p:pRg st="3" end="3"/>
                                            </p:txEl>
                                          </p:spTgt>
                                        </p:tgtEl>
                                        <p:attrNameLst>
                                          <p:attrName>style.visibility</p:attrName>
                                        </p:attrNameLst>
                                      </p:cBhvr>
                                      <p:to>
                                        <p:strVal val="visible"/>
                                      </p:to>
                                    </p:set>
                                    <p:animEffect transition="in" filter="wipe(left)">
                                      <p:cBhvr>
                                        <p:cTn id="19" dur="1000"/>
                                        <p:tgtEl>
                                          <p:spTgt spid="3994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5"/>
          <p:cNvSpPr>
            <a:spLocks noGrp="1" noChangeArrowheads="1"/>
          </p:cNvSpPr>
          <p:nvPr>
            <p:ph type="title"/>
          </p:nvPr>
        </p:nvSpPr>
        <p:spPr/>
        <p:txBody>
          <a:bodyPr/>
          <a:lstStyle/>
          <a:p>
            <a:pPr eaLnBrk="1" hangingPunct="1"/>
            <a:r>
              <a:rPr lang="en-US" dirty="0">
                <a:solidFill>
                  <a:srgbClr val="FF0000"/>
                </a:solidFill>
              </a:rPr>
              <a:t>ADHD or bad </a:t>
            </a:r>
            <a:r>
              <a:rPr lang="en-US" dirty="0" err="1">
                <a:solidFill>
                  <a:srgbClr val="FF0000"/>
                </a:solidFill>
              </a:rPr>
              <a:t>behaviour</a:t>
            </a:r>
            <a:r>
              <a:rPr lang="en-US" dirty="0">
                <a:solidFill>
                  <a:srgbClr val="FF0000"/>
                </a:solidFill>
              </a:rPr>
              <a:t>?</a:t>
            </a:r>
          </a:p>
        </p:txBody>
      </p:sp>
      <p:sp>
        <p:nvSpPr>
          <p:cNvPr id="41990" name="Rectangle 6"/>
          <p:cNvSpPr>
            <a:spLocks noGrp="1" noChangeArrowheads="1"/>
          </p:cNvSpPr>
          <p:nvPr>
            <p:ph type="body" idx="1"/>
          </p:nvPr>
        </p:nvSpPr>
        <p:spPr>
          <a:xfrm>
            <a:off x="900113" y="1557338"/>
            <a:ext cx="7523162" cy="4438650"/>
          </a:xfrm>
        </p:spPr>
        <p:txBody>
          <a:bodyPr>
            <a:normAutofit fontScale="92500" lnSpcReduction="10000"/>
          </a:bodyPr>
          <a:lstStyle/>
          <a:p>
            <a:pPr marL="0" indent="0" eaLnBrk="1" hangingPunct="1">
              <a:spcBef>
                <a:spcPct val="60000"/>
              </a:spcBef>
              <a:buFontTx/>
              <a:buNone/>
            </a:pPr>
            <a:r>
              <a:rPr lang="en-US" b="1" dirty="0"/>
              <a:t>To be clinically diagnosed with ADHD a child</a:t>
            </a:r>
            <a:br>
              <a:rPr lang="en-US" b="1" dirty="0"/>
            </a:br>
            <a:r>
              <a:rPr lang="en-US" b="1" dirty="0"/>
              <a:t>has to</a:t>
            </a:r>
            <a:r>
              <a:rPr lang="en-US" b="1" dirty="0" smtClean="0"/>
              <a:t> have:</a:t>
            </a:r>
            <a:endParaRPr lang="en-US" b="1" dirty="0"/>
          </a:p>
          <a:p>
            <a:pPr marL="444500" lvl="1" indent="-265113" eaLnBrk="1" hangingPunct="1">
              <a:spcBef>
                <a:spcPct val="60000"/>
              </a:spcBef>
              <a:buFontTx/>
              <a:buChar char="•"/>
            </a:pPr>
            <a:r>
              <a:rPr lang="en-US" sz="2200" dirty="0"/>
              <a:t>Six or more symptoms persisting for at least six</a:t>
            </a:r>
            <a:br>
              <a:rPr lang="en-US" sz="2200" dirty="0"/>
            </a:br>
            <a:r>
              <a:rPr lang="en-US" sz="2200" dirty="0"/>
              <a:t>months to a degree that is maladaptive and inconsistent with developmental level</a:t>
            </a:r>
            <a:r>
              <a:rPr lang="en-US" sz="2200" baseline="30000" dirty="0"/>
              <a:t>1</a:t>
            </a:r>
          </a:p>
          <a:p>
            <a:pPr marL="444500" lvl="1" indent="-265113" eaLnBrk="1" hangingPunct="1">
              <a:spcBef>
                <a:spcPct val="60000"/>
              </a:spcBef>
              <a:buFontTx/>
              <a:buChar char="•"/>
            </a:pPr>
            <a:r>
              <a:rPr lang="en-US" sz="2200" dirty="0"/>
              <a:t>Some hyperactive-impulsive or inattentive symptoms that caused impairment were present before age</a:t>
            </a:r>
            <a:r>
              <a:rPr lang="en-US" sz="2200" dirty="0" smtClean="0"/>
              <a:t/>
            </a:r>
            <a:br>
              <a:rPr lang="en-US" sz="2200" dirty="0" smtClean="0"/>
            </a:br>
            <a:r>
              <a:rPr lang="en-US" sz="2200" dirty="0" smtClean="0"/>
              <a:t>12</a:t>
            </a:r>
            <a:endParaRPr lang="en-US" sz="2200" baseline="30000" dirty="0" smtClean="0"/>
          </a:p>
          <a:p>
            <a:pPr marL="444500" lvl="1" indent="-265113" eaLnBrk="1" hangingPunct="1">
              <a:spcBef>
                <a:spcPct val="60000"/>
              </a:spcBef>
              <a:buFontTx/>
              <a:buChar char="•"/>
            </a:pPr>
            <a:r>
              <a:rPr lang="en-US" sz="2200" dirty="0"/>
              <a:t>Some impairment from symptoms is present in two or</a:t>
            </a:r>
            <a:br>
              <a:rPr lang="en-US" sz="2200" dirty="0"/>
            </a:br>
            <a:r>
              <a:rPr lang="en-US" sz="2200" dirty="0"/>
              <a:t>more settings, for example, at school and at home</a:t>
            </a:r>
            <a:r>
              <a:rPr lang="en-US" sz="2200" baseline="30000" dirty="0"/>
              <a:t>1</a:t>
            </a:r>
          </a:p>
          <a:p>
            <a:pPr marL="444500" lvl="1" indent="-265113" eaLnBrk="1" hangingPunct="1">
              <a:spcBef>
                <a:spcPct val="60000"/>
              </a:spcBef>
              <a:buFontTx/>
              <a:buChar char="•"/>
            </a:pPr>
            <a:r>
              <a:rPr lang="en-US" sz="2200" dirty="0"/>
              <a:t>Clear evidence of significant impairment in</a:t>
            </a:r>
            <a:br>
              <a:rPr lang="en-US" sz="2200" dirty="0"/>
            </a:br>
            <a:r>
              <a:rPr lang="en-US" sz="2200" dirty="0"/>
              <a:t>social and/or school functioning</a:t>
            </a:r>
            <a:r>
              <a:rPr lang="en-US" sz="2200" baseline="30000" dirty="0"/>
              <a:t>1</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1990">
                                            <p:txEl>
                                              <p:pRg st="0" end="0"/>
                                            </p:txEl>
                                          </p:spTgt>
                                        </p:tgtEl>
                                        <p:attrNameLst>
                                          <p:attrName>style.visibility</p:attrName>
                                        </p:attrNameLst>
                                      </p:cBhvr>
                                      <p:to>
                                        <p:strVal val="visible"/>
                                      </p:to>
                                    </p:set>
                                    <p:animEffect transition="in" filter="fade">
                                      <p:cBhvr>
                                        <p:cTn id="7" dur="1000"/>
                                        <p:tgtEl>
                                          <p:spTgt spid="41990">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41990">
                                            <p:txEl>
                                              <p:pRg st="1" end="1"/>
                                            </p:txEl>
                                          </p:spTgt>
                                        </p:tgtEl>
                                        <p:attrNameLst>
                                          <p:attrName>style.visibility</p:attrName>
                                        </p:attrNameLst>
                                      </p:cBhvr>
                                      <p:to>
                                        <p:strVal val="visible"/>
                                      </p:to>
                                    </p:set>
                                    <p:animEffect transition="in" filter="wipe(left)">
                                      <p:cBhvr>
                                        <p:cTn id="11" dur="1000"/>
                                        <p:tgtEl>
                                          <p:spTgt spid="41990">
                                            <p:txEl>
                                              <p:pRg st="1" end="1"/>
                                            </p:txEl>
                                          </p:spTgt>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1990">
                                            <p:txEl>
                                              <p:pRg st="2" end="2"/>
                                            </p:txEl>
                                          </p:spTgt>
                                        </p:tgtEl>
                                        <p:attrNameLst>
                                          <p:attrName>style.visibility</p:attrName>
                                        </p:attrNameLst>
                                      </p:cBhvr>
                                      <p:to>
                                        <p:strVal val="visible"/>
                                      </p:to>
                                    </p:set>
                                    <p:animEffect transition="in" filter="wipe(left)">
                                      <p:cBhvr>
                                        <p:cTn id="15" dur="1000"/>
                                        <p:tgtEl>
                                          <p:spTgt spid="41990">
                                            <p:txEl>
                                              <p:pRg st="2" end="2"/>
                                            </p:tx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41990">
                                            <p:txEl>
                                              <p:pRg st="3" end="3"/>
                                            </p:txEl>
                                          </p:spTgt>
                                        </p:tgtEl>
                                        <p:attrNameLst>
                                          <p:attrName>style.visibility</p:attrName>
                                        </p:attrNameLst>
                                      </p:cBhvr>
                                      <p:to>
                                        <p:strVal val="visible"/>
                                      </p:to>
                                    </p:set>
                                    <p:animEffect transition="in" filter="wipe(left)">
                                      <p:cBhvr>
                                        <p:cTn id="19" dur="1000"/>
                                        <p:tgtEl>
                                          <p:spTgt spid="41990">
                                            <p:txEl>
                                              <p:pRg st="3" end="3"/>
                                            </p:txEl>
                                          </p:spTgt>
                                        </p:tgtEl>
                                      </p:cBhvr>
                                    </p:animEffect>
                                  </p:childTnLst>
                                </p:cTn>
                              </p:par>
                            </p:childTnLst>
                          </p:cTn>
                        </p:par>
                        <p:par>
                          <p:cTn id="20" fill="hold">
                            <p:stCondLst>
                              <p:cond delay="4000"/>
                            </p:stCondLst>
                            <p:childTnLst>
                              <p:par>
                                <p:cTn id="21" presetID="22" presetClass="entr" presetSubtype="8" fill="hold" grpId="0" nodeType="afterEffect">
                                  <p:stCondLst>
                                    <p:cond delay="0"/>
                                  </p:stCondLst>
                                  <p:childTnLst>
                                    <p:set>
                                      <p:cBhvr>
                                        <p:cTn id="22" dur="1" fill="hold">
                                          <p:stCondLst>
                                            <p:cond delay="0"/>
                                          </p:stCondLst>
                                        </p:cTn>
                                        <p:tgtEl>
                                          <p:spTgt spid="41990">
                                            <p:txEl>
                                              <p:pRg st="4" end="4"/>
                                            </p:txEl>
                                          </p:spTgt>
                                        </p:tgtEl>
                                        <p:attrNameLst>
                                          <p:attrName>style.visibility</p:attrName>
                                        </p:attrNameLst>
                                      </p:cBhvr>
                                      <p:to>
                                        <p:strVal val="visible"/>
                                      </p:to>
                                    </p:set>
                                    <p:animEffect transition="in" filter="wipe(left)">
                                      <p:cBhvr>
                                        <p:cTn id="23" dur="1000"/>
                                        <p:tgtEl>
                                          <p:spTgt spid="4199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0" grpId="0" build="p"/>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GB" dirty="0">
                <a:solidFill>
                  <a:srgbClr val="FF0000"/>
                </a:solidFill>
              </a:rPr>
              <a:t>Classroom behaviours</a:t>
            </a:r>
          </a:p>
        </p:txBody>
      </p:sp>
      <p:sp>
        <p:nvSpPr>
          <p:cNvPr id="19459" name="Rectangle 3"/>
          <p:cNvSpPr>
            <a:spLocks noGrp="1" noChangeArrowheads="1"/>
          </p:cNvSpPr>
          <p:nvPr>
            <p:ph type="body" idx="1"/>
          </p:nvPr>
        </p:nvSpPr>
        <p:spPr>
          <a:xfrm>
            <a:off x="457200" y="1922886"/>
            <a:ext cx="8229600" cy="4084405"/>
          </a:xfrm>
        </p:spPr>
        <p:txBody>
          <a:bodyPr/>
          <a:lstStyle/>
          <a:p>
            <a:pPr eaLnBrk="1" hangingPunct="1">
              <a:lnSpc>
                <a:spcPct val="90000"/>
              </a:lnSpc>
            </a:pPr>
            <a:r>
              <a:rPr lang="en-GB" dirty="0"/>
              <a:t>Flitting from</a:t>
            </a:r>
            <a:r>
              <a:rPr lang="en-GB" dirty="0" smtClean="0"/>
              <a:t> activity to activity</a:t>
            </a:r>
          </a:p>
          <a:p>
            <a:pPr eaLnBrk="1" hangingPunct="1">
              <a:lnSpc>
                <a:spcPct val="90000"/>
              </a:lnSpc>
            </a:pPr>
            <a:r>
              <a:rPr lang="en-GB" dirty="0"/>
              <a:t>Problems sharing</a:t>
            </a:r>
          </a:p>
          <a:p>
            <a:pPr eaLnBrk="1" hangingPunct="1">
              <a:lnSpc>
                <a:spcPct val="90000"/>
              </a:lnSpc>
            </a:pPr>
            <a:r>
              <a:rPr lang="en-GB" dirty="0"/>
              <a:t>Difficulties following short instructions</a:t>
            </a:r>
          </a:p>
          <a:p>
            <a:pPr eaLnBrk="1" hangingPunct="1">
              <a:lnSpc>
                <a:spcPct val="90000"/>
              </a:lnSpc>
            </a:pPr>
            <a:r>
              <a:rPr lang="en-GB" dirty="0" err="1"/>
              <a:t>Fidgetting</a:t>
            </a:r>
            <a:r>
              <a:rPr lang="en-GB" dirty="0"/>
              <a:t>, running around</a:t>
            </a:r>
          </a:p>
          <a:p>
            <a:pPr eaLnBrk="1" hangingPunct="1">
              <a:lnSpc>
                <a:spcPct val="90000"/>
              </a:lnSpc>
            </a:pPr>
            <a:r>
              <a:rPr lang="en-GB" dirty="0"/>
              <a:t>Constant chattering</a:t>
            </a:r>
          </a:p>
          <a:p>
            <a:pPr eaLnBrk="1" hangingPunct="1">
              <a:lnSpc>
                <a:spcPct val="90000"/>
              </a:lnSpc>
            </a:pPr>
            <a:r>
              <a:rPr lang="en-GB" dirty="0"/>
              <a:t>Difficult temperament, emotional</a:t>
            </a:r>
          </a:p>
          <a:p>
            <a:pPr eaLnBrk="1" hangingPunct="1">
              <a:lnSpc>
                <a:spcPct val="90000"/>
              </a:lnSpc>
            </a:pPr>
            <a:r>
              <a:rPr lang="en-GB" dirty="0"/>
              <a:t>Interrupting, calling out</a:t>
            </a:r>
          </a:p>
          <a:p>
            <a:pPr eaLnBrk="1" hangingPunct="1">
              <a:lnSpc>
                <a:spcPct val="90000"/>
              </a:lnSpc>
            </a:pPr>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GB" dirty="0">
                <a:solidFill>
                  <a:srgbClr val="FF0000"/>
                </a:solidFill>
              </a:rPr>
              <a:t>Classroom </a:t>
            </a:r>
            <a:r>
              <a:rPr lang="en-GB" dirty="0" smtClean="0">
                <a:solidFill>
                  <a:srgbClr val="FF0000"/>
                </a:solidFill>
              </a:rPr>
              <a:t>Behaviour</a:t>
            </a:r>
            <a:endParaRPr lang="en-GB" dirty="0"/>
          </a:p>
        </p:txBody>
      </p:sp>
      <p:sp>
        <p:nvSpPr>
          <p:cNvPr id="20483" name="Rectangle 3"/>
          <p:cNvSpPr>
            <a:spLocks noGrp="1" noChangeArrowheads="1"/>
          </p:cNvSpPr>
          <p:nvPr>
            <p:ph type="body" idx="1"/>
          </p:nvPr>
        </p:nvSpPr>
        <p:spPr>
          <a:xfrm>
            <a:off x="457200" y="2046374"/>
            <a:ext cx="8229600" cy="3960917"/>
          </a:xfrm>
        </p:spPr>
        <p:txBody>
          <a:bodyPr/>
          <a:lstStyle/>
          <a:p>
            <a:pPr eaLnBrk="1" hangingPunct="1"/>
            <a:r>
              <a:rPr lang="en-GB" dirty="0"/>
              <a:t>Difficulties learning songs, the alphabet</a:t>
            </a:r>
          </a:p>
          <a:p>
            <a:pPr eaLnBrk="1" hangingPunct="1"/>
            <a:r>
              <a:rPr lang="en-GB" dirty="0"/>
              <a:t>Problems completing activities</a:t>
            </a:r>
          </a:p>
          <a:p>
            <a:pPr eaLnBrk="1" hangingPunct="1"/>
            <a:r>
              <a:rPr lang="en-GB" dirty="0"/>
              <a:t>Lots of accidents, breakages</a:t>
            </a:r>
          </a:p>
          <a:p>
            <a:pPr eaLnBrk="1" hangingPunct="1"/>
            <a:r>
              <a:rPr lang="en-GB" dirty="0"/>
              <a:t>Exuberance, ‘big’ personalities, fun loving, thrill seeking</a:t>
            </a:r>
          </a:p>
          <a:p>
            <a:pPr eaLnBrk="1" hangingPunct="1"/>
            <a:r>
              <a:rPr lang="en-GB" dirty="0"/>
              <a:t>Exhausted parents (&amp; teachers!)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GB" dirty="0">
                <a:solidFill>
                  <a:srgbClr val="FF0000"/>
                </a:solidFill>
              </a:rPr>
              <a:t>Aren’t All Children Like that?</a:t>
            </a:r>
          </a:p>
        </p:txBody>
      </p:sp>
      <p:sp>
        <p:nvSpPr>
          <p:cNvPr id="21507" name="Rectangle 3"/>
          <p:cNvSpPr>
            <a:spLocks noGrp="1" noChangeArrowheads="1"/>
          </p:cNvSpPr>
          <p:nvPr>
            <p:ph type="body" idx="1"/>
          </p:nvPr>
        </p:nvSpPr>
        <p:spPr>
          <a:xfrm>
            <a:off x="457200" y="1958168"/>
            <a:ext cx="8229600" cy="4049123"/>
          </a:xfrm>
        </p:spPr>
        <p:txBody>
          <a:bodyPr/>
          <a:lstStyle/>
          <a:p>
            <a:pPr eaLnBrk="1" hangingPunct="1"/>
            <a:r>
              <a:rPr lang="en-GB" dirty="0"/>
              <a:t>Hyperactive children show the behaviours to a degree </a:t>
            </a:r>
            <a:r>
              <a:rPr lang="en-GB" dirty="0">
                <a:solidFill>
                  <a:srgbClr val="0000FF"/>
                </a:solidFill>
              </a:rPr>
              <a:t>which </a:t>
            </a:r>
            <a:r>
              <a:rPr lang="en-GB" i="1" u="sng" dirty="0">
                <a:solidFill>
                  <a:srgbClr val="0000FF"/>
                </a:solidFill>
              </a:rPr>
              <a:t>interferes </a:t>
            </a:r>
            <a:r>
              <a:rPr lang="en-GB" dirty="0"/>
              <a:t>with normal day to day activities, in all settings (home, </a:t>
            </a:r>
            <a:r>
              <a:rPr lang="en-GB" dirty="0" smtClean="0"/>
              <a:t>nursery, school </a:t>
            </a:r>
            <a:r>
              <a:rPr lang="en-GB" dirty="0"/>
              <a:t>&amp; at play)</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toolkit.jpg"/>
          <p:cNvPicPr>
            <a:picLocks noGrp="1" noChangeAspect="1"/>
          </p:cNvPicPr>
          <p:nvPr>
            <p:ph idx="4294967295"/>
          </p:nvPr>
        </p:nvPicPr>
        <p:blipFill>
          <a:blip r:embed="rId2"/>
          <a:srcRect l="-40915" r="-40915"/>
          <a:stretch>
            <a:fillRect/>
          </a:stretch>
        </p:blipFill>
        <p:spPr>
          <a:xfrm>
            <a:off x="0" y="541867"/>
            <a:ext cx="9753600" cy="5465233"/>
          </a:xfrm>
        </p:spPr>
      </p:pic>
      <p:sp>
        <p:nvSpPr>
          <p:cNvPr id="5" name="Title 4"/>
          <p:cNvSpPr>
            <a:spLocks noGrp="1"/>
          </p:cNvSpPr>
          <p:nvPr>
            <p:ph type="title" idx="4294967295"/>
          </p:nvPr>
        </p:nvSpPr>
        <p:spPr>
          <a:xfrm>
            <a:off x="0" y="274638"/>
            <a:ext cx="8229600" cy="1143000"/>
          </a:xfrm>
        </p:spPr>
        <p:txBody>
          <a:bodyPr>
            <a:normAutofit/>
          </a:bodyPr>
          <a:lstStyle/>
          <a:p>
            <a:r>
              <a:rPr lang="en-US" sz="4800" dirty="0" smtClean="0">
                <a:solidFill>
                  <a:srgbClr val="FF0000"/>
                </a:solidFill>
              </a:rPr>
              <a:t>  Toolkit.</a:t>
            </a:r>
            <a:endParaRPr lang="en-US" sz="4800" dirty="0">
              <a:solidFill>
                <a:srgbClr val="FF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5" name="Rectangle 3"/>
          <p:cNvSpPr>
            <a:spLocks noGrp="1" noChangeArrowheads="1"/>
          </p:cNvSpPr>
          <p:nvPr>
            <p:ph idx="1"/>
          </p:nvPr>
        </p:nvSpPr>
        <p:spPr/>
        <p:txBody>
          <a:bodyPr>
            <a:normAutofit/>
          </a:bodyPr>
          <a:lstStyle/>
          <a:p>
            <a:pPr eaLnBrk="1" hangingPunct="1">
              <a:buFont typeface="Wingdings" charset="2"/>
              <a:buNone/>
              <a:defRPr/>
            </a:pPr>
            <a:endParaRPr lang="en-GB" dirty="0" smtClean="0">
              <a:ea typeface="+mn-ea"/>
              <a:cs typeface="+mn-cs"/>
            </a:endParaRPr>
          </a:p>
          <a:p>
            <a:pPr eaLnBrk="1" hangingPunct="1">
              <a:buFont typeface="Wingdings" charset="2"/>
              <a:buNone/>
              <a:defRPr/>
            </a:pPr>
            <a:r>
              <a:rPr lang="en-GB" dirty="0" smtClean="0">
                <a:ea typeface="+mn-ea"/>
                <a:cs typeface="+mn-cs"/>
              </a:rPr>
              <a:t>Careful </a:t>
            </a:r>
            <a:r>
              <a:rPr lang="en-GB" dirty="0">
                <a:ea typeface="+mn-ea"/>
                <a:cs typeface="+mn-cs"/>
              </a:rPr>
              <a:t>history is key</a:t>
            </a:r>
            <a:r>
              <a:rPr lang="en-GB" dirty="0" smtClean="0">
                <a:ea typeface="+mn-ea"/>
                <a:cs typeface="+mn-cs"/>
              </a:rPr>
              <a:t>:</a:t>
            </a:r>
          </a:p>
          <a:p>
            <a:pPr eaLnBrk="1" hangingPunct="1">
              <a:buFont typeface="Wingdings" charset="2"/>
              <a:buNone/>
              <a:defRPr/>
            </a:pPr>
            <a:endParaRPr lang="en-GB" dirty="0" smtClean="0">
              <a:ea typeface="+mn-ea"/>
              <a:cs typeface="+mn-cs"/>
            </a:endParaRPr>
          </a:p>
          <a:p>
            <a:pPr eaLnBrk="1" hangingPunct="1">
              <a:buFont typeface="Wingdings" charset="2"/>
              <a:buNone/>
              <a:defRPr/>
            </a:pPr>
            <a:r>
              <a:rPr lang="en-GB" dirty="0">
                <a:ea typeface="+mn-ea"/>
                <a:cs typeface="+mn-cs"/>
              </a:rPr>
              <a:t>Is behaviour</a:t>
            </a:r>
            <a:r>
              <a:rPr lang="en-GB" dirty="0" smtClean="0">
                <a:ea typeface="+mn-ea"/>
                <a:cs typeface="+mn-cs"/>
              </a:rPr>
              <a:t> </a:t>
            </a:r>
            <a:r>
              <a:rPr lang="en-GB" dirty="0" smtClean="0"/>
              <a:t>due to</a:t>
            </a:r>
            <a:r>
              <a:rPr lang="en-GB" dirty="0" smtClean="0">
                <a:ea typeface="+mn-ea"/>
                <a:cs typeface="+mn-cs"/>
              </a:rPr>
              <a:t> ADHD, ASD or BOTH?</a:t>
            </a:r>
          </a:p>
          <a:p>
            <a:pPr eaLnBrk="1" hangingPunct="1">
              <a:buFont typeface="Wingdings" charset="2"/>
              <a:buNone/>
              <a:defRPr/>
            </a:pPr>
            <a:endParaRPr lang="en-GB" dirty="0" smtClean="0"/>
          </a:p>
          <a:p>
            <a:pPr eaLnBrk="1" hangingPunct="1">
              <a:buFont typeface="Wingdings" charset="2"/>
              <a:buNone/>
              <a:defRPr/>
            </a:pPr>
            <a:r>
              <a:rPr lang="en-GB" sz="3200" dirty="0" smtClean="0">
                <a:solidFill>
                  <a:srgbClr val="FF0000"/>
                </a:solidFill>
                <a:ea typeface="+mn-ea"/>
                <a:cs typeface="+mn-cs"/>
              </a:rPr>
              <a:t>Remember this can change</a:t>
            </a:r>
          </a:p>
          <a:p>
            <a:pPr eaLnBrk="1" hangingPunct="1">
              <a:buFont typeface="Wingdings" charset="2"/>
              <a:buNone/>
              <a:defRPr/>
            </a:pPr>
            <a:endParaRPr lang="en-GB" dirty="0">
              <a:ea typeface="+mn-ea"/>
              <a:cs typeface="+mn-cs"/>
            </a:endParaRPr>
          </a:p>
        </p:txBody>
      </p:sp>
      <p:sp>
        <p:nvSpPr>
          <p:cNvPr id="69634" name="Rectangle 2"/>
          <p:cNvSpPr>
            <a:spLocks noGrp="1" noChangeArrowheads="1"/>
          </p:cNvSpPr>
          <p:nvPr>
            <p:ph type="title"/>
          </p:nvPr>
        </p:nvSpPr>
        <p:spPr>
          <a:xfrm>
            <a:off x="468313" y="260350"/>
            <a:ext cx="8229600" cy="1139825"/>
          </a:xfrm>
        </p:spPr>
        <p:txBody>
          <a:bodyPr/>
          <a:lstStyle/>
          <a:p>
            <a:pPr eaLnBrk="1" hangingPunct="1">
              <a:defRPr/>
            </a:pPr>
            <a:r>
              <a:rPr lang="en-GB" dirty="0">
                <a:solidFill>
                  <a:srgbClr val="FF3300"/>
                </a:solidFill>
                <a:ea typeface="+mj-ea"/>
                <a:cs typeface="+mj-cs"/>
              </a:rPr>
              <a:t>Diagnosis</a:t>
            </a:r>
          </a:p>
        </p:txBody>
      </p:sp>
      <p:sp>
        <p:nvSpPr>
          <p:cNvPr id="51204" name="Text Box 4"/>
          <p:cNvSpPr txBox="1">
            <a:spLocks noChangeArrowheads="1"/>
          </p:cNvSpPr>
          <p:nvPr/>
        </p:nvSpPr>
        <p:spPr bwMode="auto">
          <a:xfrm>
            <a:off x="152400" y="6553200"/>
            <a:ext cx="4724400" cy="274638"/>
          </a:xfrm>
          <a:prstGeom prst="rect">
            <a:avLst/>
          </a:prstGeom>
          <a:noFill/>
          <a:ln w="9525">
            <a:noFill/>
            <a:miter lim="800000"/>
            <a:headEnd/>
            <a:tailEnd/>
          </a:ln>
        </p:spPr>
        <p:txBody>
          <a:bodyPr>
            <a:prstTxWarp prst="textNoShape">
              <a:avLst/>
            </a:prstTxWarp>
            <a:spAutoFit/>
          </a:bodyPr>
          <a:lstStyle/>
          <a:p>
            <a:pPr>
              <a:spcBef>
                <a:spcPct val="50000"/>
              </a:spcBef>
            </a:pPr>
            <a:endParaRPr lang="en-US" sz="120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Content Placeholder 8" descr="girl adhd.jpg"/>
          <p:cNvPicPr>
            <a:picLocks noGrp="1" noChangeAspect="1"/>
          </p:cNvPicPr>
          <p:nvPr>
            <p:ph sz="quarter" idx="4294967295"/>
          </p:nvPr>
        </p:nvPicPr>
        <p:blipFill>
          <a:blip r:embed="rId2"/>
          <a:srcRect t="-36820" b="-36820"/>
          <a:stretch>
            <a:fillRect/>
          </a:stretch>
        </p:blipFill>
        <p:spPr>
          <a:xfrm>
            <a:off x="511387" y="698499"/>
            <a:ext cx="4040188" cy="4297363"/>
          </a:xfrm>
        </p:spPr>
      </p:pic>
      <p:sp>
        <p:nvSpPr>
          <p:cNvPr id="11" name="Content Placeholder 10"/>
          <p:cNvSpPr>
            <a:spLocks noGrp="1"/>
          </p:cNvSpPr>
          <p:nvPr>
            <p:ph sz="quarter" idx="4294967295"/>
          </p:nvPr>
        </p:nvSpPr>
        <p:spPr>
          <a:xfrm>
            <a:off x="5102225" y="1416050"/>
            <a:ext cx="4041775" cy="3088217"/>
          </a:xfrm>
        </p:spPr>
        <p:txBody>
          <a:bodyPr/>
          <a:lstStyle/>
          <a:p>
            <a:r>
              <a:rPr lang="en-US" dirty="0" smtClean="0"/>
              <a:t>Eye contact</a:t>
            </a:r>
          </a:p>
          <a:p>
            <a:endParaRPr lang="en-US" dirty="0" smtClean="0"/>
          </a:p>
          <a:p>
            <a:r>
              <a:rPr lang="en-US" dirty="0" smtClean="0"/>
              <a:t>Greeting</a:t>
            </a:r>
          </a:p>
          <a:p>
            <a:endParaRPr lang="en-US" dirty="0" smtClean="0"/>
          </a:p>
          <a:p>
            <a:r>
              <a:rPr lang="en-US" dirty="0" smtClean="0"/>
              <a:t>Facial expression</a:t>
            </a:r>
          </a:p>
          <a:p>
            <a:pPr>
              <a:buNone/>
            </a:pPr>
            <a:endParaRPr lang="en-US" dirty="0" smtClean="0"/>
          </a:p>
          <a:p>
            <a:endParaRPr lang="en-US" dirty="0"/>
          </a:p>
        </p:txBody>
      </p:sp>
      <p:pic>
        <p:nvPicPr>
          <p:cNvPr id="10" name="Picture 9" descr="The-Curious-Incident-of-t-012.jpg"/>
          <p:cNvPicPr>
            <a:picLocks noChangeAspect="1"/>
          </p:cNvPicPr>
          <p:nvPr/>
        </p:nvPicPr>
        <p:blipFill>
          <a:blip r:embed="rId3"/>
          <a:stretch>
            <a:fillRect/>
          </a:stretch>
        </p:blipFill>
        <p:spPr>
          <a:xfrm>
            <a:off x="883920" y="4119880"/>
            <a:ext cx="5852160" cy="3291840"/>
          </a:xfrm>
          <a:prstGeom prst="rect">
            <a:avLst/>
          </a:prstGeom>
        </p:spPr>
      </p:pic>
      <p:sp>
        <p:nvSpPr>
          <p:cNvPr id="7" name="TextBox 6"/>
          <p:cNvSpPr txBox="1"/>
          <p:nvPr/>
        </p:nvSpPr>
        <p:spPr>
          <a:xfrm>
            <a:off x="229317" y="229335"/>
            <a:ext cx="9331080" cy="523220"/>
          </a:xfrm>
          <a:prstGeom prst="rect">
            <a:avLst/>
          </a:prstGeom>
          <a:noFill/>
        </p:spPr>
        <p:txBody>
          <a:bodyPr wrap="square" rtlCol="0">
            <a:spAutoFit/>
          </a:bodyPr>
          <a:lstStyle/>
          <a:p>
            <a:r>
              <a:rPr lang="en-GB" sz="2800" dirty="0" smtClean="0">
                <a:solidFill>
                  <a:srgbClr val="FF0000"/>
                </a:solidFill>
              </a:rPr>
              <a:t>If a C/YP has ADHD and we wonder about ASD:</a:t>
            </a:r>
            <a:endParaRPr lang="en-GB" sz="2800" dirty="0">
              <a:solidFill>
                <a:srgbClr val="FF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273050"/>
            <a:ext cx="8229600" cy="709083"/>
          </a:xfrm>
        </p:spPr>
        <p:txBody>
          <a:bodyPr>
            <a:normAutofit fontScale="90000"/>
          </a:bodyPr>
          <a:lstStyle/>
          <a:p>
            <a:r>
              <a:rPr lang="en-US" dirty="0" smtClean="0">
                <a:solidFill>
                  <a:srgbClr val="FF0000"/>
                </a:solidFill>
              </a:rPr>
              <a:t>  Clothing?</a:t>
            </a:r>
            <a:endParaRPr lang="en-US" dirty="0">
              <a:solidFill>
                <a:srgbClr val="FF0000"/>
              </a:solidFill>
            </a:endParaRPr>
          </a:p>
        </p:txBody>
      </p:sp>
      <p:pic>
        <p:nvPicPr>
          <p:cNvPr id="9" name="Content Placeholder 8" descr="L_ISBN_9780712357357.jpg"/>
          <p:cNvPicPr>
            <a:picLocks noGrp="1" noChangeAspect="1"/>
          </p:cNvPicPr>
          <p:nvPr>
            <p:ph sz="quarter" idx="4294967295"/>
          </p:nvPr>
        </p:nvPicPr>
        <p:blipFill>
          <a:blip r:embed="rId2"/>
          <a:srcRect l="-1269" r="-1269"/>
          <a:stretch>
            <a:fillRect/>
          </a:stretch>
        </p:blipFill>
        <p:spPr>
          <a:xfrm>
            <a:off x="5237163" y="0"/>
            <a:ext cx="4262437" cy="4727575"/>
          </a:xfrm>
        </p:spPr>
      </p:pic>
      <p:pic>
        <p:nvPicPr>
          <p:cNvPr id="7" name="Content Placeholder 6" descr="hoodie.jpg"/>
          <p:cNvPicPr>
            <a:picLocks noGrp="1" noChangeAspect="1"/>
          </p:cNvPicPr>
          <p:nvPr>
            <p:ph sz="quarter" idx="4294967295"/>
          </p:nvPr>
        </p:nvPicPr>
        <p:blipFill>
          <a:blip r:embed="rId3"/>
          <a:srcRect l="-27293" r="-27293"/>
          <a:stretch>
            <a:fillRect/>
          </a:stretch>
        </p:blipFill>
        <p:spPr>
          <a:xfrm>
            <a:off x="-812800" y="1190625"/>
            <a:ext cx="4497388" cy="4727575"/>
          </a:xfrm>
        </p:spPr>
      </p:pic>
      <p:pic>
        <p:nvPicPr>
          <p:cNvPr id="8" name="Picture 7" descr="fairy.jpg"/>
          <p:cNvPicPr>
            <a:picLocks noChangeAspect="1"/>
          </p:cNvPicPr>
          <p:nvPr/>
        </p:nvPicPr>
        <p:blipFill>
          <a:blip r:embed="rId4"/>
          <a:stretch>
            <a:fillRect/>
          </a:stretch>
        </p:blipFill>
        <p:spPr>
          <a:xfrm>
            <a:off x="2702983" y="1190625"/>
            <a:ext cx="2857500" cy="2857500"/>
          </a:xfrm>
          <a:prstGeom prst="rect">
            <a:avLst/>
          </a:prstGeom>
        </p:spPr>
      </p:pic>
      <p:pic>
        <p:nvPicPr>
          <p:cNvPr id="10" name="Picture 9" descr="male model.jpg"/>
          <p:cNvPicPr>
            <a:picLocks noChangeAspect="1"/>
          </p:cNvPicPr>
          <p:nvPr/>
        </p:nvPicPr>
        <p:blipFill>
          <a:blip r:embed="rId5"/>
          <a:stretch>
            <a:fillRect/>
          </a:stretch>
        </p:blipFill>
        <p:spPr>
          <a:xfrm>
            <a:off x="3236383" y="3720042"/>
            <a:ext cx="2324100" cy="3492500"/>
          </a:xfrm>
          <a:prstGeom prst="rect">
            <a:avLst/>
          </a:prstGeom>
        </p:spPr>
      </p:pic>
      <p:sp>
        <p:nvSpPr>
          <p:cNvPr id="13" name="Rectangle 12"/>
          <p:cNvSpPr/>
          <p:nvPr/>
        </p:nvSpPr>
        <p:spPr>
          <a:xfrm>
            <a:off x="4016818" y="3244334"/>
            <a:ext cx="282048" cy="369332"/>
          </a:xfrm>
          <a:prstGeom prst="rect">
            <a:avLst/>
          </a:prstGeom>
        </p:spPr>
        <p:txBody>
          <a:bodyPr wrap="none">
            <a:spAutoFit/>
          </a:bodyPr>
          <a:lstStyle/>
          <a:p>
            <a:r>
              <a:rPr lang="en-US" dirty="0" smtClean="0"/>
              <a:t>?</a:t>
            </a:r>
            <a:endParaRPr lang="en-US" dirty="0"/>
          </a:p>
        </p:txBody>
      </p:sp>
      <p:sp>
        <p:nvSpPr>
          <p:cNvPr id="14" name="TextBox 13"/>
          <p:cNvSpPr txBox="1"/>
          <p:nvPr/>
        </p:nvSpPr>
        <p:spPr>
          <a:xfrm>
            <a:off x="6604000" y="5918200"/>
            <a:ext cx="2644793" cy="707886"/>
          </a:xfrm>
          <a:prstGeom prst="rect">
            <a:avLst/>
          </a:prstGeom>
          <a:noFill/>
        </p:spPr>
        <p:txBody>
          <a:bodyPr wrap="square" rtlCol="0">
            <a:spAutoFit/>
          </a:bodyPr>
          <a:lstStyle/>
          <a:p>
            <a:r>
              <a:rPr lang="en-US" sz="4000" dirty="0" smtClean="0">
                <a:solidFill>
                  <a:srgbClr val="FF0000"/>
                </a:solidFill>
              </a:rPr>
              <a:t>Image?</a:t>
            </a:r>
            <a:endParaRPr lang="en-US" sz="4000" dirty="0">
              <a:solidFill>
                <a:srgbClr val="FF00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Behaviour</a:t>
            </a:r>
            <a:endParaRPr lang="en-US" dirty="0">
              <a:solidFill>
                <a:srgbClr val="FF0000"/>
              </a:solidFill>
            </a:endParaRPr>
          </a:p>
        </p:txBody>
      </p:sp>
      <p:sp>
        <p:nvSpPr>
          <p:cNvPr id="3" name="Text Placeholder 2"/>
          <p:cNvSpPr>
            <a:spLocks noGrp="1"/>
          </p:cNvSpPr>
          <p:nvPr>
            <p:ph type="body" idx="1"/>
          </p:nvPr>
        </p:nvSpPr>
        <p:spPr/>
        <p:txBody>
          <a:bodyPr/>
          <a:lstStyle/>
          <a:p>
            <a:r>
              <a:rPr lang="en-US" dirty="0" smtClean="0"/>
              <a:t>Interaction in clinic</a:t>
            </a:r>
            <a:endParaRPr lang="en-US" dirty="0"/>
          </a:p>
        </p:txBody>
      </p:sp>
      <p:sp>
        <p:nvSpPr>
          <p:cNvPr id="4" name="Text Placeholder 3"/>
          <p:cNvSpPr>
            <a:spLocks noGrp="1"/>
          </p:cNvSpPr>
          <p:nvPr>
            <p:ph type="body" sz="half" idx="3"/>
          </p:nvPr>
        </p:nvSpPr>
        <p:spPr>
          <a:xfrm>
            <a:off x="4927600" y="4607124"/>
            <a:ext cx="3759201" cy="803076"/>
          </a:xfrm>
        </p:spPr>
        <p:txBody>
          <a:bodyPr/>
          <a:lstStyle/>
          <a:p>
            <a:r>
              <a:rPr lang="en-US" dirty="0" smtClean="0"/>
              <a:t>In and out of school</a:t>
            </a:r>
            <a:endParaRPr lang="en-US" dirty="0"/>
          </a:p>
        </p:txBody>
      </p:sp>
      <p:pic>
        <p:nvPicPr>
          <p:cNvPr id="7" name="Content Placeholder 6" descr="teensocial3_0.jpg"/>
          <p:cNvPicPr>
            <a:picLocks noGrp="1" noChangeAspect="1"/>
          </p:cNvPicPr>
          <p:nvPr>
            <p:ph sz="quarter" idx="2"/>
          </p:nvPr>
        </p:nvPicPr>
        <p:blipFill>
          <a:blip r:embed="rId2"/>
          <a:srcRect t="-9387" b="-9387"/>
          <a:stretch>
            <a:fillRect/>
          </a:stretch>
        </p:blipFill>
        <p:spPr/>
      </p:pic>
      <p:pic>
        <p:nvPicPr>
          <p:cNvPr id="8" name="Content Placeholder 7" descr="drinking.jpg"/>
          <p:cNvPicPr>
            <a:picLocks noGrp="1" noChangeAspect="1"/>
          </p:cNvPicPr>
          <p:nvPr>
            <p:ph sz="quarter" idx="4"/>
          </p:nvPr>
        </p:nvPicPr>
        <p:blipFill>
          <a:blip r:embed="rId3"/>
          <a:srcRect t="-27801" b="-27801"/>
          <a:stretch>
            <a:fillRect/>
          </a:stretch>
        </p:blipFill>
        <p:spPr>
          <a:xfrm>
            <a:off x="4645025" y="0"/>
            <a:ext cx="4041775" cy="4607124"/>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Obsessional</a:t>
            </a:r>
            <a:r>
              <a:rPr lang="en-US" dirty="0" smtClean="0"/>
              <a:t> Traits:</a:t>
            </a:r>
            <a:endParaRPr lang="en-US" dirty="0"/>
          </a:p>
        </p:txBody>
      </p:sp>
      <p:pic>
        <p:nvPicPr>
          <p:cNvPr id="3" name="Picture 2" descr="star wars.jpg"/>
          <p:cNvPicPr>
            <a:picLocks noChangeAspect="1"/>
          </p:cNvPicPr>
          <p:nvPr/>
        </p:nvPicPr>
        <p:blipFill>
          <a:blip r:embed="rId2"/>
          <a:stretch>
            <a:fillRect/>
          </a:stretch>
        </p:blipFill>
        <p:spPr>
          <a:xfrm>
            <a:off x="6220882" y="226482"/>
            <a:ext cx="2702984" cy="4125384"/>
          </a:xfrm>
          <a:prstGeom prst="rect">
            <a:avLst/>
          </a:prstGeom>
        </p:spPr>
      </p:pic>
      <p:pic>
        <p:nvPicPr>
          <p:cNvPr id="4" name="Content Placeholder 4" descr="order_lighters.jpg"/>
          <p:cNvPicPr>
            <a:picLocks noChangeAspect="1"/>
          </p:cNvPicPr>
          <p:nvPr/>
        </p:nvPicPr>
        <p:blipFill>
          <a:blip r:embed="rId3"/>
          <a:srcRect t="-18246" b="-18246"/>
          <a:stretch>
            <a:fillRect/>
          </a:stretch>
        </p:blipFill>
        <p:spPr>
          <a:xfrm>
            <a:off x="457200" y="2810933"/>
            <a:ext cx="4038600" cy="4673600"/>
          </a:xfrm>
          <a:prstGeom prst="rect">
            <a:avLst/>
          </a:prstGeom>
        </p:spPr>
      </p:pic>
      <p:pic>
        <p:nvPicPr>
          <p:cNvPr id="5" name="Picture 4" descr="male model.jpg"/>
          <p:cNvPicPr>
            <a:picLocks noChangeAspect="1"/>
          </p:cNvPicPr>
          <p:nvPr/>
        </p:nvPicPr>
        <p:blipFill>
          <a:blip r:embed="rId4"/>
          <a:stretch>
            <a:fillRect/>
          </a:stretch>
        </p:blipFill>
        <p:spPr>
          <a:xfrm>
            <a:off x="3409949" y="2015067"/>
            <a:ext cx="2573866" cy="3786717"/>
          </a:xfrm>
          <a:prstGeom prst="rect">
            <a:avLst/>
          </a:prstGeom>
        </p:spPr>
      </p:pic>
      <p:pic>
        <p:nvPicPr>
          <p:cNvPr id="6" name="Picture 5" descr="sand castles.jpg"/>
          <p:cNvPicPr>
            <a:picLocks noChangeAspect="1"/>
          </p:cNvPicPr>
          <p:nvPr/>
        </p:nvPicPr>
        <p:blipFill>
          <a:blip r:embed="rId5"/>
          <a:stretch>
            <a:fillRect/>
          </a:stretch>
        </p:blipFill>
        <p:spPr>
          <a:xfrm>
            <a:off x="5983815" y="4351866"/>
            <a:ext cx="3160185" cy="2506133"/>
          </a:xfrm>
          <a:prstGeom prst="rect">
            <a:avLst/>
          </a:prstGeom>
        </p:spPr>
      </p:pic>
      <p:pic>
        <p:nvPicPr>
          <p:cNvPr id="7" name="Picture 6" descr="crayons.jpg"/>
          <p:cNvPicPr>
            <a:picLocks noChangeAspect="1"/>
          </p:cNvPicPr>
          <p:nvPr/>
        </p:nvPicPr>
        <p:blipFill>
          <a:blip r:embed="rId6"/>
          <a:stretch>
            <a:fillRect/>
          </a:stretch>
        </p:blipFill>
        <p:spPr>
          <a:xfrm>
            <a:off x="220133" y="1417638"/>
            <a:ext cx="2952749" cy="2070629"/>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Obsessional</a:t>
            </a:r>
            <a:r>
              <a:rPr lang="en-US" dirty="0" smtClean="0"/>
              <a:t> traits:</a:t>
            </a:r>
            <a:endParaRPr lang="en-US" dirty="0"/>
          </a:p>
        </p:txBody>
      </p:sp>
      <p:pic>
        <p:nvPicPr>
          <p:cNvPr id="5" name="Content Placeholder 4" descr="sleeping with toys.jpg"/>
          <p:cNvPicPr>
            <a:picLocks noGrp="1" noChangeAspect="1"/>
          </p:cNvPicPr>
          <p:nvPr>
            <p:ph sz="half" idx="4294967295"/>
          </p:nvPr>
        </p:nvPicPr>
        <p:blipFill>
          <a:blip r:embed="rId2"/>
          <a:srcRect t="-24808" b="-24808"/>
          <a:stretch>
            <a:fillRect/>
          </a:stretch>
        </p:blipFill>
        <p:spPr>
          <a:xfrm>
            <a:off x="0" y="1481138"/>
            <a:ext cx="3962400" cy="4525962"/>
          </a:xfrm>
        </p:spPr>
      </p:pic>
      <p:pic>
        <p:nvPicPr>
          <p:cNvPr id="14" name="Picture 13" descr="Thomas the Tank Engine.jpg"/>
          <p:cNvPicPr>
            <a:picLocks noChangeAspect="1"/>
          </p:cNvPicPr>
          <p:nvPr/>
        </p:nvPicPr>
        <p:blipFill>
          <a:blip r:embed="rId3"/>
          <a:stretch>
            <a:fillRect/>
          </a:stretch>
        </p:blipFill>
        <p:spPr>
          <a:xfrm>
            <a:off x="4891024" y="1481137"/>
            <a:ext cx="3795776" cy="3006195"/>
          </a:xfrm>
          <a:prstGeom prst="rect">
            <a:avLst/>
          </a:prstGeom>
        </p:spPr>
      </p:pic>
      <p:sp>
        <p:nvSpPr>
          <p:cNvPr id="15" name="TextBox 14"/>
          <p:cNvSpPr txBox="1"/>
          <p:nvPr/>
        </p:nvSpPr>
        <p:spPr>
          <a:xfrm>
            <a:off x="4318001" y="5554133"/>
            <a:ext cx="4826000" cy="584776"/>
          </a:xfrm>
          <a:prstGeom prst="rect">
            <a:avLst/>
          </a:prstGeom>
          <a:noFill/>
        </p:spPr>
        <p:txBody>
          <a:bodyPr wrap="square" rtlCol="0">
            <a:spAutoFit/>
          </a:bodyPr>
          <a:lstStyle/>
          <a:p>
            <a:r>
              <a:rPr lang="en-US" sz="3200" dirty="0" smtClean="0"/>
              <a:t>Past history is relevant</a:t>
            </a:r>
            <a:endParaRPr lang="en-US" sz="32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372532" y="274638"/>
            <a:ext cx="7857067" cy="1143000"/>
          </a:xfrm>
        </p:spPr>
        <p:txBody>
          <a:bodyPr/>
          <a:lstStyle/>
          <a:p>
            <a:r>
              <a:rPr lang="en-US" sz="4800" dirty="0" smtClean="0">
                <a:solidFill>
                  <a:srgbClr val="FF0000"/>
                </a:solidFill>
              </a:rPr>
              <a:t>Collecting?</a:t>
            </a:r>
            <a:r>
              <a:rPr lang="en-US" dirty="0" smtClean="0"/>
              <a:t>  </a:t>
            </a:r>
            <a:endParaRPr lang="en-US" dirty="0"/>
          </a:p>
        </p:txBody>
      </p:sp>
      <p:pic>
        <p:nvPicPr>
          <p:cNvPr id="5" name="Picture 4" descr="pile-paper-clips-15347212.jpg"/>
          <p:cNvPicPr>
            <a:picLocks noChangeAspect="1"/>
          </p:cNvPicPr>
          <p:nvPr/>
        </p:nvPicPr>
        <p:blipFill>
          <a:blip r:embed="rId2"/>
          <a:stretch>
            <a:fillRect/>
          </a:stretch>
        </p:blipFill>
        <p:spPr>
          <a:xfrm>
            <a:off x="1725990" y="1648436"/>
            <a:ext cx="3396343" cy="2500231"/>
          </a:xfrm>
          <a:prstGeom prst="rect">
            <a:avLst/>
          </a:prstGeom>
        </p:spPr>
      </p:pic>
      <p:pic>
        <p:nvPicPr>
          <p:cNvPr id="6" name="Picture 5" descr="stones.jpg"/>
          <p:cNvPicPr>
            <a:picLocks noChangeAspect="1"/>
          </p:cNvPicPr>
          <p:nvPr/>
        </p:nvPicPr>
        <p:blipFill>
          <a:blip r:embed="rId3"/>
          <a:stretch>
            <a:fillRect/>
          </a:stretch>
        </p:blipFill>
        <p:spPr>
          <a:xfrm>
            <a:off x="4622799" y="3905251"/>
            <a:ext cx="3606800" cy="2895600"/>
          </a:xfrm>
          <a:prstGeom prst="rect">
            <a:avLst/>
          </a:prstGeom>
        </p:spPr>
      </p:pic>
      <p:pic>
        <p:nvPicPr>
          <p:cNvPr id="7" name="Picture 6" descr="bottle tops.jpg"/>
          <p:cNvPicPr>
            <a:picLocks noChangeAspect="1"/>
          </p:cNvPicPr>
          <p:nvPr/>
        </p:nvPicPr>
        <p:blipFill>
          <a:blip r:embed="rId4"/>
          <a:stretch>
            <a:fillRect/>
          </a:stretch>
        </p:blipFill>
        <p:spPr>
          <a:xfrm>
            <a:off x="67128" y="3905250"/>
            <a:ext cx="2806700" cy="2895600"/>
          </a:xfrm>
          <a:prstGeom prst="rect">
            <a:avLst/>
          </a:prstGeom>
        </p:spPr>
      </p:pic>
      <p:pic>
        <p:nvPicPr>
          <p:cNvPr id="8" name="Picture 7" descr="string.jpg"/>
          <p:cNvPicPr>
            <a:picLocks noChangeAspect="1"/>
          </p:cNvPicPr>
          <p:nvPr/>
        </p:nvPicPr>
        <p:blipFill>
          <a:blip r:embed="rId5"/>
          <a:stretch>
            <a:fillRect/>
          </a:stretch>
        </p:blipFill>
        <p:spPr>
          <a:xfrm>
            <a:off x="5325532" y="0"/>
            <a:ext cx="3818467" cy="2937405"/>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solidFill>
                  <a:srgbClr val="FF0000"/>
                </a:solidFill>
              </a:rPr>
              <a:t>Conversation/language?</a:t>
            </a:r>
            <a:endParaRPr lang="en-US" dirty="0">
              <a:solidFill>
                <a:srgbClr val="FF0000"/>
              </a:solidFill>
            </a:endParaRPr>
          </a:p>
        </p:txBody>
      </p:sp>
      <p:pic>
        <p:nvPicPr>
          <p:cNvPr id="16" name="Content Placeholder 15" descr="frog book.jpg"/>
          <p:cNvPicPr>
            <a:picLocks noGrp="1" noChangeAspect="1"/>
          </p:cNvPicPr>
          <p:nvPr>
            <p:ph sz="quarter" idx="4"/>
          </p:nvPr>
        </p:nvPicPr>
        <p:blipFill>
          <a:blip r:embed="rId2"/>
          <a:srcRect t="-6968" b="-6968"/>
          <a:stretch>
            <a:fillRect/>
          </a:stretch>
        </p:blipFill>
        <p:spPr/>
      </p:pic>
      <p:sp>
        <p:nvSpPr>
          <p:cNvPr id="15" name="Content Placeholder 14"/>
          <p:cNvSpPr>
            <a:spLocks noGrp="1"/>
          </p:cNvSpPr>
          <p:nvPr>
            <p:ph sz="quarter" idx="2"/>
          </p:nvPr>
        </p:nvSpPr>
        <p:spPr>
          <a:xfrm>
            <a:off x="457200" y="1676400"/>
            <a:ext cx="4040188" cy="4495800"/>
          </a:xfrm>
        </p:spPr>
        <p:txBody>
          <a:bodyPr>
            <a:normAutofit/>
          </a:bodyPr>
          <a:lstStyle/>
          <a:p>
            <a:r>
              <a:rPr lang="en-US" dirty="0" smtClean="0"/>
              <a:t>Topic?</a:t>
            </a:r>
          </a:p>
          <a:p>
            <a:endParaRPr lang="en-US" dirty="0" smtClean="0"/>
          </a:p>
          <a:p>
            <a:r>
              <a:rPr lang="en-US" dirty="0" smtClean="0"/>
              <a:t>Complexity?</a:t>
            </a:r>
          </a:p>
          <a:p>
            <a:endParaRPr lang="en-US" dirty="0" smtClean="0"/>
          </a:p>
          <a:p>
            <a:r>
              <a:rPr lang="en-US" dirty="0" smtClean="0"/>
              <a:t>Reciprocal/interest in others?</a:t>
            </a:r>
          </a:p>
          <a:p>
            <a:endParaRPr lang="en-US" dirty="0" smtClean="0"/>
          </a:p>
          <a:p>
            <a:r>
              <a:rPr lang="en-US" dirty="0" err="1" smtClean="0"/>
              <a:t>Humour</a:t>
            </a:r>
            <a:r>
              <a:rPr lang="en-US" dirty="0" smtClean="0"/>
              <a:t>?</a:t>
            </a:r>
          </a:p>
          <a:p>
            <a:endParaRPr lang="en-US" dirty="0" smtClean="0"/>
          </a:p>
          <a:p>
            <a:r>
              <a:rPr lang="en-US" dirty="0" smtClean="0"/>
              <a:t>Literality?</a:t>
            </a:r>
          </a:p>
          <a:p>
            <a:endParaRPr lang="en-US"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457200" y="1481328"/>
            <a:ext cx="4038600" cy="5173472"/>
          </a:xfrm>
        </p:spPr>
        <p:txBody>
          <a:bodyPr>
            <a:normAutofit fontScale="85000" lnSpcReduction="20000"/>
          </a:bodyPr>
          <a:lstStyle/>
          <a:p>
            <a:pPr>
              <a:buNone/>
            </a:pPr>
            <a:r>
              <a:rPr lang="en-US" dirty="0" smtClean="0">
                <a:solidFill>
                  <a:srgbClr val="FFFF00"/>
                </a:solidFill>
              </a:rPr>
              <a:t>‘Pull yourself together’</a:t>
            </a:r>
          </a:p>
          <a:p>
            <a:pPr>
              <a:buNone/>
            </a:pPr>
            <a:endParaRPr lang="en-US" dirty="0" smtClean="0">
              <a:solidFill>
                <a:srgbClr val="FFFF00"/>
              </a:solidFill>
            </a:endParaRPr>
          </a:p>
          <a:p>
            <a:pPr>
              <a:buNone/>
            </a:pPr>
            <a:r>
              <a:rPr lang="en-US" dirty="0" smtClean="0">
                <a:solidFill>
                  <a:srgbClr val="FFFF00"/>
                </a:solidFill>
              </a:rPr>
              <a:t>‘I’m going to lose </a:t>
            </a:r>
          </a:p>
          <a:p>
            <a:pPr>
              <a:buNone/>
            </a:pPr>
            <a:r>
              <a:rPr lang="en-US" dirty="0" smtClean="0">
                <a:solidFill>
                  <a:srgbClr val="FFFF00"/>
                </a:solidFill>
              </a:rPr>
              <a:t>my rag with you!’</a:t>
            </a:r>
          </a:p>
          <a:p>
            <a:endParaRPr lang="en-US" dirty="0" smtClean="0">
              <a:solidFill>
                <a:srgbClr val="FFFF00"/>
              </a:solidFill>
            </a:endParaRPr>
          </a:p>
          <a:p>
            <a:pPr>
              <a:buNone/>
            </a:pPr>
            <a:r>
              <a:rPr lang="en-US" dirty="0" smtClean="0">
                <a:solidFill>
                  <a:srgbClr val="FFFF00"/>
                </a:solidFill>
              </a:rPr>
              <a:t>‘You can go </a:t>
            </a:r>
          </a:p>
          <a:p>
            <a:pPr>
              <a:buNone/>
            </a:pPr>
            <a:r>
              <a:rPr lang="en-US" dirty="0" smtClean="0">
                <a:solidFill>
                  <a:srgbClr val="FFFF00"/>
                </a:solidFill>
              </a:rPr>
              <a:t>swimming when this</a:t>
            </a:r>
          </a:p>
          <a:p>
            <a:pPr>
              <a:buNone/>
            </a:pPr>
            <a:r>
              <a:rPr lang="en-US" dirty="0" smtClean="0">
                <a:solidFill>
                  <a:srgbClr val="FFFF00"/>
                </a:solidFill>
              </a:rPr>
              <a:t> glass is empty’</a:t>
            </a:r>
          </a:p>
          <a:p>
            <a:pPr>
              <a:buNone/>
            </a:pPr>
            <a:endParaRPr lang="en-US" dirty="0" smtClean="0">
              <a:solidFill>
                <a:srgbClr val="FFFF00"/>
              </a:solidFill>
            </a:endParaRPr>
          </a:p>
          <a:p>
            <a:pPr>
              <a:buNone/>
            </a:pPr>
            <a:r>
              <a:rPr lang="en-US" dirty="0" smtClean="0">
                <a:solidFill>
                  <a:srgbClr val="FFFF00"/>
                </a:solidFill>
              </a:rPr>
              <a:t>‘That’s a bit of a kick</a:t>
            </a:r>
          </a:p>
          <a:p>
            <a:pPr>
              <a:buNone/>
            </a:pPr>
            <a:r>
              <a:rPr lang="en-US" dirty="0" smtClean="0">
                <a:solidFill>
                  <a:srgbClr val="FFFF00"/>
                </a:solidFill>
              </a:rPr>
              <a:t> in the teeth’</a:t>
            </a:r>
          </a:p>
          <a:p>
            <a:pPr>
              <a:buNone/>
            </a:pPr>
            <a:endParaRPr lang="en-US" dirty="0" smtClean="0">
              <a:solidFill>
                <a:srgbClr val="FFFF00"/>
              </a:solidFill>
            </a:endParaRPr>
          </a:p>
          <a:p>
            <a:pPr>
              <a:buNone/>
            </a:pPr>
            <a:r>
              <a:rPr lang="en-US" dirty="0" smtClean="0">
                <a:solidFill>
                  <a:srgbClr val="FFFF00"/>
                </a:solidFill>
              </a:rPr>
              <a:t>‘Yeah.  Course I’ll go</a:t>
            </a:r>
          </a:p>
          <a:p>
            <a:pPr>
              <a:buNone/>
            </a:pPr>
            <a:r>
              <a:rPr lang="en-US" dirty="0" smtClean="0">
                <a:solidFill>
                  <a:srgbClr val="FFFF00"/>
                </a:solidFill>
              </a:rPr>
              <a:t> out with you.’</a:t>
            </a:r>
          </a:p>
          <a:p>
            <a:pPr>
              <a:buNone/>
            </a:pPr>
            <a:endParaRPr lang="en-US" dirty="0">
              <a:solidFill>
                <a:srgbClr val="FFFF00"/>
              </a:solidFill>
            </a:endParaRPr>
          </a:p>
        </p:txBody>
      </p:sp>
      <p:pic>
        <p:nvPicPr>
          <p:cNvPr id="7" name="Content Placeholder 6" descr="Mafia-Humor-2.jpg"/>
          <p:cNvPicPr>
            <a:picLocks noGrp="1" noChangeAspect="1"/>
          </p:cNvPicPr>
          <p:nvPr>
            <p:ph sz="half" idx="2"/>
          </p:nvPr>
        </p:nvPicPr>
        <p:blipFill>
          <a:blip r:embed="rId2"/>
          <a:srcRect t="-33867" b="-33867"/>
          <a:stretch>
            <a:fillRect/>
          </a:stretch>
        </p:blipFill>
        <p:spPr>
          <a:xfrm>
            <a:off x="4284133" y="812800"/>
            <a:ext cx="4859867" cy="5537200"/>
          </a:xfrm>
        </p:spPr>
      </p:pic>
      <p:sp>
        <p:nvSpPr>
          <p:cNvPr id="2" name="Title 1"/>
          <p:cNvSpPr>
            <a:spLocks noGrp="1"/>
          </p:cNvSpPr>
          <p:nvPr>
            <p:ph type="title"/>
          </p:nvPr>
        </p:nvSpPr>
        <p:spPr/>
        <p:txBody>
          <a:bodyPr/>
          <a:lstStyle/>
          <a:p>
            <a:r>
              <a:rPr lang="en-US" dirty="0" smtClean="0">
                <a:solidFill>
                  <a:srgbClr val="FF0000"/>
                </a:solidFill>
              </a:rPr>
              <a:t>Literal understanding:</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Understand the information you have gathered</a:t>
            </a:r>
          </a:p>
          <a:p>
            <a:r>
              <a:rPr lang="en-GB" dirty="0" smtClean="0"/>
              <a:t>Listen</a:t>
            </a:r>
          </a:p>
          <a:p>
            <a:r>
              <a:rPr lang="en-GB" dirty="0" smtClean="0"/>
              <a:t>Ask</a:t>
            </a:r>
          </a:p>
          <a:p>
            <a:r>
              <a:rPr lang="en-GB" dirty="0" smtClean="0"/>
              <a:t>Watch</a:t>
            </a:r>
          </a:p>
          <a:p>
            <a:r>
              <a:rPr lang="en-GB" dirty="0" smtClean="0"/>
              <a:t>Examine</a:t>
            </a:r>
          </a:p>
          <a:p>
            <a:r>
              <a:rPr lang="en-GB" dirty="0" smtClean="0"/>
              <a:t>Look for all possible explanations</a:t>
            </a:r>
          </a:p>
          <a:p>
            <a:r>
              <a:rPr lang="en-GB" dirty="0" smtClean="0"/>
              <a:t>Work out what other information you need, if any</a:t>
            </a:r>
          </a:p>
          <a:p>
            <a:r>
              <a:rPr lang="en-GB" dirty="0" smtClean="0"/>
              <a:t>If things are not clear what can help make them clearer?</a:t>
            </a:r>
            <a:endParaRPr lang="en-GB" dirty="0"/>
          </a:p>
        </p:txBody>
      </p:sp>
      <p:sp>
        <p:nvSpPr>
          <p:cNvPr id="3" name="Title 2"/>
          <p:cNvSpPr>
            <a:spLocks noGrp="1"/>
          </p:cNvSpPr>
          <p:nvPr>
            <p:ph type="title"/>
          </p:nvPr>
        </p:nvSpPr>
        <p:spPr/>
        <p:txBody>
          <a:bodyPr/>
          <a:lstStyle/>
          <a:p>
            <a:r>
              <a:rPr lang="en-GB" dirty="0" smtClean="0">
                <a:solidFill>
                  <a:srgbClr val="FF0000"/>
                </a:solidFill>
              </a:rPr>
              <a:t>At initial</a:t>
            </a:r>
            <a:r>
              <a:rPr lang="en-GB" dirty="0" smtClean="0">
                <a:solidFill>
                  <a:srgbClr val="FF0000"/>
                </a:solidFill>
              </a:rPr>
              <a:t> ADHD assessment</a:t>
            </a:r>
            <a:r>
              <a:rPr lang="en-GB" dirty="0" smtClean="0">
                <a:solidFill>
                  <a:srgbClr val="FF0000"/>
                </a:solidFill>
              </a:rPr>
              <a:t>.</a:t>
            </a:r>
            <a:endParaRPr lang="en-GB" dirty="0">
              <a:solidFill>
                <a:srgbClr val="FF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123328"/>
            <a:ext cx="8229600" cy="5734672"/>
          </a:xfrm>
        </p:spPr>
        <p:txBody>
          <a:bodyPr>
            <a:normAutofit/>
          </a:bodyPr>
          <a:lstStyle/>
          <a:p>
            <a:pPr>
              <a:buNone/>
            </a:pPr>
            <a:endParaRPr lang="en-US" dirty="0" smtClean="0"/>
          </a:p>
          <a:p>
            <a:pPr>
              <a:buClr>
                <a:srgbClr val="0000FF"/>
              </a:buClr>
              <a:buFont typeface="Wingdings" charset="2"/>
              <a:buChar char="u"/>
            </a:pPr>
            <a:r>
              <a:rPr lang="en-US" dirty="0" smtClean="0"/>
              <a:t>When ADHD is diagnosed, </a:t>
            </a:r>
          </a:p>
          <a:p>
            <a:pPr>
              <a:buClr>
                <a:srgbClr val="0000FF"/>
              </a:buClr>
              <a:buFont typeface="Wingdings" charset="2"/>
              <a:buChar char="u"/>
            </a:pPr>
            <a:endParaRPr lang="en-US" dirty="0" smtClean="0"/>
          </a:p>
          <a:p>
            <a:pPr>
              <a:buClr>
                <a:srgbClr val="0000FF"/>
              </a:buClr>
              <a:buFont typeface="Wingdings" charset="2"/>
              <a:buChar char="u"/>
            </a:pPr>
            <a:r>
              <a:rPr lang="en-US" dirty="0" smtClean="0"/>
              <a:t>when symptoms change, </a:t>
            </a:r>
          </a:p>
          <a:p>
            <a:pPr>
              <a:buClr>
                <a:srgbClr val="0000FF"/>
              </a:buClr>
              <a:buNone/>
            </a:pPr>
            <a:endParaRPr lang="en-US" dirty="0" smtClean="0"/>
          </a:p>
          <a:p>
            <a:pPr>
              <a:buClr>
                <a:srgbClr val="0000FF"/>
              </a:buClr>
              <a:buFont typeface="Wingdings" charset="2"/>
              <a:buChar char="u"/>
            </a:pPr>
            <a:r>
              <a:rPr lang="en-US" dirty="0" smtClean="0"/>
              <a:t>when there is transition between schools or from school to college</a:t>
            </a:r>
          </a:p>
          <a:p>
            <a:pPr>
              <a:buClr>
                <a:srgbClr val="0000FF"/>
              </a:buClr>
              <a:buFont typeface="Wingdings" charset="2"/>
              <a:buChar char="u"/>
            </a:pPr>
            <a:endParaRPr lang="en-US" dirty="0" smtClean="0"/>
          </a:p>
          <a:p>
            <a:pPr>
              <a:buClr>
                <a:srgbClr val="0000FF"/>
              </a:buClr>
              <a:buFont typeface="Wingdings" charset="2"/>
              <a:buChar char="u"/>
            </a:pPr>
            <a:endParaRPr lang="en-US" dirty="0" smtClean="0"/>
          </a:p>
          <a:p>
            <a:pPr>
              <a:buClr>
                <a:srgbClr val="0000FF"/>
              </a:buClr>
              <a:buNone/>
            </a:pPr>
            <a:r>
              <a:rPr lang="en-US" dirty="0" smtClean="0"/>
              <a:t>                         NICE 2018</a:t>
            </a:r>
          </a:p>
          <a:p>
            <a:pPr>
              <a:buNone/>
            </a:pPr>
            <a:r>
              <a:rPr lang="en-US" dirty="0" smtClean="0"/>
              <a:t>        </a:t>
            </a:r>
          </a:p>
          <a:p>
            <a:pPr>
              <a:buNone/>
            </a:pPr>
            <a:r>
              <a:rPr lang="en-US" b="1" dirty="0" smtClean="0"/>
              <a:t>                                                                            </a:t>
            </a:r>
          </a:p>
        </p:txBody>
      </p:sp>
      <p:sp>
        <p:nvSpPr>
          <p:cNvPr id="3" name="Title 2"/>
          <p:cNvSpPr>
            <a:spLocks noGrp="1"/>
          </p:cNvSpPr>
          <p:nvPr>
            <p:ph type="title"/>
          </p:nvPr>
        </p:nvSpPr>
        <p:spPr/>
        <p:txBody>
          <a:bodyPr>
            <a:normAutofit fontScale="90000"/>
          </a:bodyPr>
          <a:lstStyle/>
          <a:p>
            <a:r>
              <a:rPr lang="en-US" sz="3556" dirty="0" smtClean="0">
                <a:solidFill>
                  <a:srgbClr val="FF0000"/>
                </a:solidFill>
              </a:rPr>
              <a:t>Involving schools and colleges:  </a:t>
            </a:r>
            <a:r>
              <a:rPr lang="en-US" dirty="0" smtClean="0"/>
              <a:t/>
            </a:r>
            <a:br>
              <a:rPr lang="en-US" dirty="0" smtClean="0"/>
            </a:br>
            <a:endParaRPr lang="en-GB" dirty="0"/>
          </a:p>
        </p:txBody>
      </p:sp>
      <p:pic>
        <p:nvPicPr>
          <p:cNvPr id="5" name="Content Placeholder 3" descr="adhd-dancing.jpg"/>
          <p:cNvPicPr>
            <a:picLocks noChangeAspect="1"/>
          </p:cNvPicPr>
          <p:nvPr/>
        </p:nvPicPr>
        <p:blipFill>
          <a:blip r:embed="rId2"/>
          <a:srcRect l="-17574" r="-17574"/>
          <a:stretch>
            <a:fillRect/>
          </a:stretch>
        </p:blipFill>
        <p:spPr>
          <a:xfrm>
            <a:off x="4866205" y="4167711"/>
            <a:ext cx="4619703" cy="256399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School Observation Form-page 1.pdf"/>
          <p:cNvPicPr>
            <a:picLocks noGrp="1" noChangeAspect="1"/>
          </p:cNvPicPr>
          <p:nvPr>
            <p:ph sz="quarter" idx="4294967295"/>
          </p:nvPr>
        </p:nvPicPr>
        <mc:AlternateContent>
          <mc:Choice xmlns:ma="http://schemas.microsoft.com/office/mac/drawingml/2008/main" Requires="ma">
            <p:blipFill>
              <a:blip r:embed="rId2"/>
              <a:srcRect l="-16322" r="-16322"/>
              <a:stretch>
                <a:fillRect/>
              </a:stretch>
            </p:blipFill>
          </mc:Choice>
          <mc:Fallback>
            <p:blipFill>
              <a:blip r:embed="rId3"/>
              <a:srcRect l="-16322" r="-16322"/>
              <a:stretch>
                <a:fillRect/>
              </a:stretch>
            </p:blipFill>
          </mc:Fallback>
        </mc:AlternateContent>
        <p:spPr>
          <a:xfrm>
            <a:off x="0" y="1184321"/>
            <a:ext cx="4067171" cy="4350814"/>
          </a:xfrm>
        </p:spPr>
      </p:pic>
      <p:sp>
        <p:nvSpPr>
          <p:cNvPr id="3" name="Title 2"/>
          <p:cNvSpPr>
            <a:spLocks noGrp="1"/>
          </p:cNvSpPr>
          <p:nvPr>
            <p:ph type="title" idx="4294967295"/>
          </p:nvPr>
        </p:nvSpPr>
        <p:spPr>
          <a:xfrm>
            <a:off x="542290" y="0"/>
            <a:ext cx="8205696" cy="1417638"/>
          </a:xfrm>
        </p:spPr>
        <p:txBody>
          <a:bodyPr/>
          <a:lstStyle/>
          <a:p>
            <a:r>
              <a:rPr lang="en-US" dirty="0" smtClean="0">
                <a:solidFill>
                  <a:srgbClr val="FF0000"/>
                </a:solidFill>
              </a:rPr>
              <a:t>School Observation Checklist.</a:t>
            </a:r>
            <a:endParaRPr lang="en-US" dirty="0">
              <a:solidFill>
                <a:srgbClr val="FF0000"/>
              </a:solidFill>
            </a:endParaRPr>
          </a:p>
        </p:txBody>
      </p:sp>
      <p:sp>
        <p:nvSpPr>
          <p:cNvPr id="6" name="TextBox 5"/>
          <p:cNvSpPr txBox="1"/>
          <p:nvPr/>
        </p:nvSpPr>
        <p:spPr>
          <a:xfrm>
            <a:off x="542290" y="5322307"/>
            <a:ext cx="3082487" cy="830997"/>
          </a:xfrm>
          <a:prstGeom prst="rect">
            <a:avLst/>
          </a:prstGeom>
          <a:noFill/>
        </p:spPr>
        <p:txBody>
          <a:bodyPr wrap="square" rtlCol="0">
            <a:spAutoFit/>
          </a:bodyPr>
          <a:lstStyle/>
          <a:p>
            <a:r>
              <a:rPr lang="en-US" sz="2400" dirty="0" smtClean="0">
                <a:solidFill>
                  <a:srgbClr val="0000FF"/>
                </a:solidFill>
              </a:rPr>
              <a:t>Comparison with </a:t>
            </a:r>
          </a:p>
          <a:p>
            <a:r>
              <a:rPr lang="en-US" sz="2400" dirty="0" smtClean="0">
                <a:solidFill>
                  <a:srgbClr val="0000FF"/>
                </a:solidFill>
              </a:rPr>
              <a:t>‘control’ child</a:t>
            </a:r>
            <a:endParaRPr lang="en-US" sz="2400" dirty="0">
              <a:solidFill>
                <a:srgbClr val="0000FF"/>
              </a:solidFill>
            </a:endParaRPr>
          </a:p>
        </p:txBody>
      </p:sp>
      <p:sp>
        <p:nvSpPr>
          <p:cNvPr id="7" name="Rectangle 6"/>
          <p:cNvSpPr/>
          <p:nvPr/>
        </p:nvSpPr>
        <p:spPr>
          <a:xfrm>
            <a:off x="5494248" y="5322307"/>
            <a:ext cx="3253737" cy="830997"/>
          </a:xfrm>
          <a:prstGeom prst="rect">
            <a:avLst/>
          </a:prstGeom>
        </p:spPr>
        <p:txBody>
          <a:bodyPr wrap="square">
            <a:spAutoFit/>
          </a:bodyPr>
          <a:lstStyle/>
          <a:p>
            <a:r>
              <a:rPr lang="en-US" sz="2400" dirty="0" smtClean="0">
                <a:solidFill>
                  <a:srgbClr val="0000FF"/>
                </a:solidFill>
              </a:rPr>
              <a:t>Comparison with</a:t>
            </a:r>
          </a:p>
          <a:p>
            <a:r>
              <a:rPr lang="en-US" sz="2400" dirty="0" smtClean="0">
                <a:solidFill>
                  <a:srgbClr val="0000FF"/>
                </a:solidFill>
              </a:rPr>
              <a:t> whole class</a:t>
            </a:r>
            <a:endParaRPr lang="en-US" sz="2400" dirty="0">
              <a:solidFill>
                <a:srgbClr val="0000FF"/>
              </a:solidFill>
            </a:endParaRPr>
          </a:p>
        </p:txBody>
      </p:sp>
      <p:pic>
        <p:nvPicPr>
          <p:cNvPr id="9" name="Content Placeholder 8" descr="School Observation page 2 doc.pdf"/>
          <p:cNvPicPr>
            <a:picLocks noChangeAspect="1"/>
          </p:cNvPicPr>
          <p:nvPr/>
        </p:nvPicPr>
        <mc:AlternateContent>
          <mc:Choice xmlns:ma="http://schemas.microsoft.com/office/mac/drawingml/2008/main" Requires="ma">
            <p:blipFill>
              <a:blip r:embed="rId4"/>
              <a:srcRect l="-16348" r="-16348"/>
              <a:stretch>
                <a:fillRect/>
              </a:stretch>
            </p:blipFill>
          </mc:Choice>
          <mc:Fallback>
            <p:blipFill>
              <a:blip r:embed="rId5"/>
              <a:srcRect l="-16348" r="-16348"/>
              <a:stretch>
                <a:fillRect/>
              </a:stretch>
            </p:blipFill>
          </mc:Fallback>
        </mc:AlternateContent>
        <p:spPr>
          <a:xfrm>
            <a:off x="4067170" y="1033358"/>
            <a:ext cx="4866336" cy="428894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8472"/>
            <a:ext cx="8229600" cy="4708819"/>
          </a:xfrm>
        </p:spPr>
        <p:txBody>
          <a:bodyPr/>
          <a:lstStyle/>
          <a:p>
            <a:r>
              <a:rPr lang="en-GB" sz="2800" dirty="0" smtClean="0"/>
              <a:t>80% of children with a score of 27 and above had ADHD. </a:t>
            </a:r>
            <a:endParaRPr lang="en-US" dirty="0"/>
          </a:p>
        </p:txBody>
      </p:sp>
      <p:sp>
        <p:nvSpPr>
          <p:cNvPr id="3" name="Title 2"/>
          <p:cNvSpPr>
            <a:spLocks noGrp="1"/>
          </p:cNvSpPr>
          <p:nvPr>
            <p:ph type="title"/>
          </p:nvPr>
        </p:nvSpPr>
        <p:spPr>
          <a:xfrm>
            <a:off x="457200" y="0"/>
            <a:ext cx="8229600" cy="1127245"/>
          </a:xfrm>
        </p:spPr>
        <p:txBody>
          <a:bodyPr/>
          <a:lstStyle/>
          <a:p>
            <a:r>
              <a:rPr lang="en-US" dirty="0" smtClean="0">
                <a:solidFill>
                  <a:srgbClr val="FF0000"/>
                </a:solidFill>
              </a:rPr>
              <a:t>School observation</a:t>
            </a:r>
            <a:endParaRPr lang="en-US" dirty="0">
              <a:solidFill>
                <a:srgbClr val="FF0000"/>
              </a:solidFill>
            </a:endParaRPr>
          </a:p>
        </p:txBody>
      </p:sp>
      <p:sp>
        <p:nvSpPr>
          <p:cNvPr id="4" name="Rectangle 3"/>
          <p:cNvSpPr/>
          <p:nvPr/>
        </p:nvSpPr>
        <p:spPr>
          <a:xfrm>
            <a:off x="457200" y="2644047"/>
            <a:ext cx="8229600" cy="3231654"/>
          </a:xfrm>
          <a:prstGeom prst="rect">
            <a:avLst/>
          </a:prstGeom>
        </p:spPr>
        <p:txBody>
          <a:bodyPr wrap="square">
            <a:spAutoFit/>
          </a:bodyPr>
          <a:lstStyle/>
          <a:p>
            <a:r>
              <a:rPr lang="en-GB" sz="2400" dirty="0" smtClean="0">
                <a:solidFill>
                  <a:srgbClr val="0000FF"/>
                </a:solidFill>
              </a:rPr>
              <a:t>“</a:t>
            </a:r>
            <a:r>
              <a:rPr lang="en-GB" sz="2000" dirty="0" smtClean="0">
                <a:solidFill>
                  <a:srgbClr val="0000FF"/>
                </a:solidFill>
              </a:rPr>
              <a:t>Although ideally carried out by a skilled observer who is able to interpret the observation qualitatively and may identify additional information e.g. features of </a:t>
            </a:r>
            <a:r>
              <a:rPr lang="en-GB" sz="2000" dirty="0" err="1" smtClean="0">
                <a:solidFill>
                  <a:srgbClr val="0000FF"/>
                </a:solidFill>
              </a:rPr>
              <a:t>comorbid</a:t>
            </a:r>
            <a:r>
              <a:rPr lang="en-GB" sz="2000" dirty="0" smtClean="0">
                <a:solidFill>
                  <a:srgbClr val="0000FF"/>
                </a:solidFill>
              </a:rPr>
              <a:t> conditions, </a:t>
            </a:r>
          </a:p>
          <a:p>
            <a:r>
              <a:rPr lang="en-GB" sz="2000" dirty="0" smtClean="0">
                <a:solidFill>
                  <a:srgbClr val="0000FF"/>
                </a:solidFill>
              </a:rPr>
              <a:t>our study suggests that a structured scoring system could still be useful  in the hands </a:t>
            </a:r>
          </a:p>
          <a:p>
            <a:r>
              <a:rPr lang="en-GB" sz="2000" dirty="0" smtClean="0">
                <a:solidFill>
                  <a:srgbClr val="0000FF"/>
                </a:solidFill>
              </a:rPr>
              <a:t>of less experienced observers </a:t>
            </a:r>
          </a:p>
          <a:p>
            <a:r>
              <a:rPr lang="en-GB" sz="2000" dirty="0" smtClean="0">
                <a:solidFill>
                  <a:srgbClr val="0000FF"/>
                </a:solidFill>
              </a:rPr>
              <a:t>e.g. teaching assistants. </a:t>
            </a:r>
          </a:p>
          <a:p>
            <a:r>
              <a:rPr lang="en-GB" sz="2000" dirty="0" smtClean="0">
                <a:solidFill>
                  <a:srgbClr val="0000FF"/>
                </a:solidFill>
              </a:rPr>
              <a:t>The checklist could be considered</a:t>
            </a:r>
          </a:p>
          <a:p>
            <a:r>
              <a:rPr lang="en-GB" sz="2000" dirty="0" smtClean="0">
                <a:solidFill>
                  <a:srgbClr val="0000FF"/>
                </a:solidFill>
              </a:rPr>
              <a:t>as a screening tool to inform</a:t>
            </a:r>
          </a:p>
          <a:p>
            <a:r>
              <a:rPr lang="en-GB" sz="2000" dirty="0" smtClean="0">
                <a:solidFill>
                  <a:srgbClr val="0000FF"/>
                </a:solidFill>
              </a:rPr>
              <a:t>referrals for full ADHD assessment.</a:t>
            </a:r>
            <a:r>
              <a:rPr lang="en-US" sz="2000" dirty="0" smtClean="0">
                <a:solidFill>
                  <a:srgbClr val="0000FF"/>
                </a:solidFill>
              </a:rPr>
              <a:t>”</a:t>
            </a:r>
            <a:endParaRPr lang="en-US" sz="2000" dirty="0">
              <a:solidFill>
                <a:srgbClr val="0000FF"/>
              </a:solidFill>
            </a:endParaRPr>
          </a:p>
        </p:txBody>
      </p:sp>
      <p:pic>
        <p:nvPicPr>
          <p:cNvPr id="5" name="Content Placeholder 4" descr="k12.jpg"/>
          <p:cNvPicPr>
            <a:picLocks noChangeAspect="1"/>
          </p:cNvPicPr>
          <p:nvPr/>
        </p:nvPicPr>
        <p:blipFill>
          <a:blip r:embed="rId2"/>
          <a:srcRect l="-5761" r="-5761"/>
          <a:stretch>
            <a:fillRect/>
          </a:stretch>
        </p:blipFill>
        <p:spPr>
          <a:xfrm>
            <a:off x="4853275" y="4352021"/>
            <a:ext cx="4556645" cy="2505979"/>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Qb featured2.png"/>
          <p:cNvPicPr>
            <a:picLocks noGrp="1" noChangeAspect="1"/>
          </p:cNvPicPr>
          <p:nvPr>
            <p:ph idx="1"/>
          </p:nvPr>
        </p:nvPicPr>
        <p:blipFill>
          <a:blip r:embed="rId2"/>
          <a:srcRect t="-32185" b="-32185"/>
          <a:stretch>
            <a:fillRect/>
          </a:stretch>
        </p:blipFill>
        <p:spPr>
          <a:xfrm>
            <a:off x="457200" y="1481328"/>
            <a:ext cx="8229600" cy="4563872"/>
          </a:xfrm>
        </p:spPr>
      </p:pic>
      <p:sp>
        <p:nvSpPr>
          <p:cNvPr id="4" name="Title 3"/>
          <p:cNvSpPr>
            <a:spLocks noGrp="1"/>
          </p:cNvSpPr>
          <p:nvPr>
            <p:ph type="title"/>
          </p:nvPr>
        </p:nvSpPr>
        <p:spPr/>
        <p:txBody>
          <a:bodyPr/>
          <a:lstStyle/>
          <a:p>
            <a:r>
              <a:rPr lang="en-US" dirty="0" err="1" smtClean="0">
                <a:solidFill>
                  <a:srgbClr val="FF0000"/>
                </a:solidFill>
              </a:rPr>
              <a:t>Qb</a:t>
            </a:r>
            <a:r>
              <a:rPr lang="en-US" dirty="0" smtClean="0">
                <a:solidFill>
                  <a:srgbClr val="FF0000"/>
                </a:solidFill>
              </a:rPr>
              <a:t> Test</a:t>
            </a:r>
            <a:endParaRPr lang="en-US" dirty="0">
              <a:solidFill>
                <a:srgbClr val="FF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FDA_QbTest__Better_view_of_ADHDf3c560.png"/>
          <p:cNvPicPr>
            <a:picLocks noGrp="1" noChangeAspect="1"/>
          </p:cNvPicPr>
          <p:nvPr>
            <p:ph idx="1"/>
          </p:nvPr>
        </p:nvPicPr>
        <p:blipFill>
          <a:blip r:embed="rId2"/>
          <a:srcRect t="-63785" b="-63785"/>
          <a:stretch>
            <a:fillRect/>
          </a:stretch>
        </p:blipFill>
        <p:spPr/>
      </p:pic>
      <p:sp>
        <p:nvSpPr>
          <p:cNvPr id="3" name="Title 2"/>
          <p:cNvSpPr>
            <a:spLocks noGrp="1"/>
          </p:cNvSpPr>
          <p:nvPr>
            <p:ph type="title"/>
          </p:nvPr>
        </p:nvSpPr>
        <p:spPr>
          <a:xfrm>
            <a:off x="457200" y="274637"/>
            <a:ext cx="8229600" cy="1892829"/>
          </a:xfrm>
        </p:spPr>
        <p:txBody>
          <a:bodyPr>
            <a:normAutofit fontScale="90000"/>
          </a:bodyPr>
          <a:lstStyle/>
          <a:p>
            <a:r>
              <a:rPr lang="en-US" dirty="0" err="1" smtClean="0">
                <a:solidFill>
                  <a:srgbClr val="FF0000"/>
                </a:solidFill>
              </a:rPr>
              <a:t>QbTest</a:t>
            </a:r>
            <a:r>
              <a:rPr lang="en-US" dirty="0" smtClean="0">
                <a:solidFill>
                  <a:srgbClr val="FF0000"/>
                </a:solidFill>
              </a:rPr>
              <a:t> is now the first objective test cleared by FDA for treatment follow-up of ADHD</a:t>
            </a:r>
            <a:r>
              <a:rPr lang="en-US" dirty="0" smtClean="0"/>
              <a:t> 	</a:t>
            </a:r>
            <a:br>
              <a:rPr lang="en-US" dirty="0" smtClean="0"/>
            </a:b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srcRect/>
          <a:stretch>
            <a:fillRect/>
          </a:stretch>
        </p:blipFill>
        <p:spPr bwMode="auto">
          <a:xfrm>
            <a:off x="2025650" y="-20638"/>
            <a:ext cx="4883150" cy="6907213"/>
          </a:xfrm>
          <a:prstGeom prst="rect">
            <a:avLst/>
          </a:prstGeom>
          <a:noFill/>
          <a:ln w="9525">
            <a:solidFill>
              <a:schemeClr val="tx1"/>
            </a:solidFill>
            <a:miter lim="800000"/>
            <a:headEnd/>
            <a:tailEnd/>
          </a:ln>
        </p:spPr>
      </p:pic>
      <p:sp>
        <p:nvSpPr>
          <p:cNvPr id="4" name="Rounded Rectangle 3"/>
          <p:cNvSpPr/>
          <p:nvPr/>
        </p:nvSpPr>
        <p:spPr>
          <a:xfrm>
            <a:off x="1403350" y="1557338"/>
            <a:ext cx="6840538" cy="13668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prstTxWarp prst="textNoShape">
              <a:avLst/>
            </a:prstTxWarp>
          </a:bodyPr>
          <a:lstStyle/>
          <a:p>
            <a:pPr algn="ctr">
              <a:defRPr/>
            </a:pPr>
            <a:r>
              <a:rPr lang="en-GB" dirty="0">
                <a:solidFill>
                  <a:srgbClr val="FFFFFF"/>
                </a:solidFill>
                <a:latin typeface="Calibri" pitchFamily="-1" charset="0"/>
              </a:rPr>
              <a:t>C</a:t>
            </a:r>
            <a:r>
              <a:rPr lang="en-GB" dirty="0" smtClean="0">
                <a:solidFill>
                  <a:srgbClr val="FFFFFF"/>
                </a:solidFill>
                <a:latin typeface="Calibri" pitchFamily="-1" charset="0"/>
              </a:rPr>
              <a:t>ombined </a:t>
            </a:r>
            <a:r>
              <a:rPr lang="en-GB" dirty="0">
                <a:solidFill>
                  <a:srgbClr val="FFFFFF"/>
                </a:solidFill>
                <a:latin typeface="Calibri" pitchFamily="-1" charset="0"/>
              </a:rPr>
              <a:t>type ADHD 9 year old </a:t>
            </a:r>
            <a:r>
              <a:rPr lang="en-GB" dirty="0" smtClean="0">
                <a:solidFill>
                  <a:srgbClr val="FFFFFF"/>
                </a:solidFill>
                <a:latin typeface="Calibri" pitchFamily="-1" charset="0"/>
              </a:rPr>
              <a:t>boy</a:t>
            </a:r>
            <a:endParaRPr lang="en-GB" dirty="0">
              <a:solidFill>
                <a:srgbClr val="FFFFFF"/>
              </a:solidFill>
              <a:latin typeface="Calibri" pitchFamily="-1"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9459" name="Picture 2"/>
          <p:cNvPicPr>
            <a:picLocks noChangeAspect="1" noChangeArrowheads="1"/>
          </p:cNvPicPr>
          <p:nvPr/>
        </p:nvPicPr>
        <p:blipFill>
          <a:blip r:embed="rId2"/>
          <a:srcRect/>
          <a:stretch>
            <a:fillRect/>
          </a:stretch>
        </p:blipFill>
        <p:spPr bwMode="auto">
          <a:xfrm>
            <a:off x="2144713" y="0"/>
            <a:ext cx="4814887" cy="6819900"/>
          </a:xfrm>
          <a:prstGeom prst="rect">
            <a:avLst/>
          </a:prstGeom>
          <a:noFill/>
          <a:ln w="9525">
            <a:solidFill>
              <a:schemeClr val="tx1"/>
            </a:solidFill>
            <a:miter lim="800000"/>
            <a:headEnd/>
            <a:tailEnd/>
          </a:ln>
        </p:spPr>
      </p:pic>
      <p:sp>
        <p:nvSpPr>
          <p:cNvPr id="4" name="TextBox 3"/>
          <p:cNvSpPr txBox="1"/>
          <p:nvPr/>
        </p:nvSpPr>
        <p:spPr>
          <a:xfrm>
            <a:off x="6959600" y="3907228"/>
            <a:ext cx="3097016" cy="923330"/>
          </a:xfrm>
          <a:prstGeom prst="rect">
            <a:avLst/>
          </a:prstGeom>
          <a:noFill/>
        </p:spPr>
        <p:txBody>
          <a:bodyPr wrap="square" rtlCol="0">
            <a:spAutoFit/>
          </a:bodyPr>
          <a:lstStyle/>
          <a:p>
            <a:r>
              <a:rPr lang="en-US" dirty="0" smtClean="0"/>
              <a:t>Response to </a:t>
            </a:r>
          </a:p>
          <a:p>
            <a:r>
              <a:rPr lang="en-US" dirty="0" smtClean="0"/>
              <a:t>Stimulant</a:t>
            </a:r>
          </a:p>
          <a:p>
            <a:r>
              <a:rPr lang="en-US" dirty="0" smtClean="0"/>
              <a:t> medication</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8915" name="Picture 4"/>
          <p:cNvPicPr>
            <a:picLocks noGrp="1" noChangeAspect="1" noChangeArrowheads="1"/>
          </p:cNvPicPr>
          <p:nvPr>
            <p:ph idx="1"/>
          </p:nvPr>
        </p:nvPicPr>
        <p:blipFill>
          <a:blip r:embed="rId2"/>
          <a:srcRect/>
          <a:stretch>
            <a:fillRect/>
          </a:stretch>
        </p:blipFill>
        <p:spPr>
          <a:xfrm>
            <a:off x="3258448" y="1123328"/>
            <a:ext cx="4332287" cy="5470120"/>
          </a:xfrm>
          <a:noFill/>
        </p:spPr>
      </p:pic>
      <p:sp>
        <p:nvSpPr>
          <p:cNvPr id="179205" name="Rectangle 5"/>
          <p:cNvSpPr>
            <a:spLocks noGrp="1" noChangeArrowheads="1"/>
          </p:cNvSpPr>
          <p:nvPr>
            <p:ph type="title"/>
          </p:nvPr>
        </p:nvSpPr>
        <p:spPr/>
        <p:txBody>
          <a:bodyPr>
            <a:normAutofit fontScale="90000"/>
          </a:bodyPr>
          <a:lstStyle/>
          <a:p>
            <a:pPr eaLnBrk="1" hangingPunct="1">
              <a:defRPr/>
            </a:pPr>
            <a:r>
              <a:rPr lang="en-GB" dirty="0">
                <a:solidFill>
                  <a:srgbClr val="FF0000"/>
                </a:solidFill>
                <a:ea typeface="+mj-ea"/>
                <a:cs typeface="+mj-cs"/>
              </a:rPr>
              <a:t>QB </a:t>
            </a:r>
            <a:r>
              <a:rPr lang="en-GB" dirty="0" smtClean="0">
                <a:solidFill>
                  <a:srgbClr val="FF0000"/>
                </a:solidFill>
                <a:ea typeface="+mj-ea"/>
                <a:cs typeface="+mj-cs"/>
              </a:rPr>
              <a:t>report:</a:t>
            </a:r>
            <a:br>
              <a:rPr lang="en-GB" dirty="0" smtClean="0">
                <a:solidFill>
                  <a:srgbClr val="FF0000"/>
                </a:solidFill>
                <a:ea typeface="+mj-ea"/>
                <a:cs typeface="+mj-cs"/>
              </a:rPr>
            </a:br>
            <a:r>
              <a:rPr lang="en-GB" dirty="0" smtClean="0">
                <a:solidFill>
                  <a:srgbClr val="FF0000"/>
                </a:solidFill>
              </a:rPr>
              <a:t>Not ADHD.</a:t>
            </a:r>
            <a:endParaRPr lang="en-GB" dirty="0">
              <a:solidFill>
                <a:srgbClr val="FF0000"/>
              </a:solidFill>
              <a:ea typeface="+mj-ea"/>
              <a:cs typeface="+mj-cs"/>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9600" dirty="0" smtClean="0">
                <a:solidFill>
                  <a:srgbClr val="FF0000"/>
                </a:solidFill>
              </a:rPr>
              <a:t>Impairment?</a:t>
            </a:r>
            <a:endParaRPr lang="en-US" sz="9600" dirty="0">
              <a:solidFill>
                <a:srgbClr val="FF0000"/>
              </a:solidFill>
            </a:endParaRPr>
          </a:p>
        </p:txBody>
      </p:sp>
      <p:sp>
        <p:nvSpPr>
          <p:cNvPr id="5" name="Subtitle 4"/>
          <p:cNvSpPr>
            <a:spLocks noGrp="1"/>
          </p:cNvSpPr>
          <p:nvPr>
            <p:ph type="subTitle" idx="1"/>
          </p:nvPr>
        </p:nvSpPr>
        <p:spPr/>
        <p:txBody>
          <a:bodyPr/>
          <a:lstStyle/>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9" name="Rectangle 2"/>
          <p:cNvSpPr>
            <a:spLocks noGrp="1" noChangeArrowheads="1"/>
          </p:cNvSpPr>
          <p:nvPr>
            <p:ph idx="1"/>
          </p:nvPr>
        </p:nvSpPr>
        <p:spPr>
          <a:xfrm>
            <a:off x="4627450" y="1481328"/>
            <a:ext cx="4516549" cy="4525963"/>
          </a:xfrm>
        </p:spPr>
        <p:txBody>
          <a:bodyPr>
            <a:normAutofit/>
          </a:bodyPr>
          <a:lstStyle/>
          <a:p>
            <a:pPr eaLnBrk="1" hangingPunct="1">
              <a:lnSpc>
                <a:spcPct val="80000"/>
              </a:lnSpc>
              <a:spcBef>
                <a:spcPts val="600"/>
              </a:spcBef>
              <a:buNone/>
              <a:tabLst>
                <a:tab pos="912813" algn="l"/>
                <a:tab pos="1827213" algn="l"/>
                <a:tab pos="2741613" algn="l"/>
                <a:tab pos="3656013" algn="l"/>
                <a:tab pos="4570413" algn="l"/>
                <a:tab pos="5484813" algn="l"/>
                <a:tab pos="6399213" algn="l"/>
                <a:tab pos="7313613" algn="l"/>
                <a:tab pos="8228013" algn="l"/>
                <a:tab pos="9142413" algn="l"/>
                <a:tab pos="10056813" algn="l"/>
              </a:tabLst>
            </a:pPr>
            <a:r>
              <a:rPr lang="en-GB" sz="2800" b="1" dirty="0">
                <a:solidFill>
                  <a:srgbClr val="0000FF"/>
                </a:solidFill>
              </a:rPr>
              <a:t>Impairment of </a:t>
            </a:r>
            <a:r>
              <a:rPr lang="en-GB" sz="2800" b="1" dirty="0" smtClean="0">
                <a:solidFill>
                  <a:srgbClr val="0000FF"/>
                </a:solidFill>
              </a:rPr>
              <a:t>at least </a:t>
            </a:r>
            <a:r>
              <a:rPr lang="en-GB" sz="2800" b="1" dirty="0">
                <a:solidFill>
                  <a:srgbClr val="0000FF"/>
                </a:solidFill>
              </a:rPr>
              <a:t>moderate clinical +/-</a:t>
            </a:r>
            <a:endParaRPr lang="en-GB" sz="2800" b="1" dirty="0" smtClean="0">
              <a:solidFill>
                <a:srgbClr val="0000FF"/>
              </a:solidFill>
            </a:endParaRPr>
          </a:p>
          <a:p>
            <a:pPr eaLnBrk="1" hangingPunct="1">
              <a:lnSpc>
                <a:spcPct val="80000"/>
              </a:lnSpc>
              <a:spcBef>
                <a:spcPts val="600"/>
              </a:spcBef>
              <a:buNone/>
              <a:tabLst>
                <a:tab pos="912813" algn="l"/>
                <a:tab pos="1827213" algn="l"/>
                <a:tab pos="2741613" algn="l"/>
                <a:tab pos="3656013" algn="l"/>
                <a:tab pos="4570413" algn="l"/>
                <a:tab pos="5484813" algn="l"/>
                <a:tab pos="6399213" algn="l"/>
                <a:tab pos="7313613" algn="l"/>
                <a:tab pos="8228013" algn="l"/>
                <a:tab pos="9142413" algn="l"/>
                <a:tab pos="10056813" algn="l"/>
              </a:tabLst>
            </a:pPr>
            <a:r>
              <a:rPr lang="en-GB" sz="2800" b="1" dirty="0" smtClean="0">
                <a:solidFill>
                  <a:srgbClr val="0000FF"/>
                </a:solidFill>
              </a:rPr>
              <a:t>  psychosocial </a:t>
            </a:r>
            <a:r>
              <a:rPr lang="en-GB" sz="2800" b="1" dirty="0">
                <a:solidFill>
                  <a:srgbClr val="0000FF"/>
                </a:solidFill>
              </a:rPr>
              <a:t>significance in &gt;1 domains </a:t>
            </a:r>
          </a:p>
          <a:p>
            <a:pPr eaLnBrk="1" hangingPunct="1">
              <a:lnSpc>
                <a:spcPct val="80000"/>
              </a:lnSpc>
              <a:spcBef>
                <a:spcPts val="600"/>
              </a:spcBef>
              <a:tabLst>
                <a:tab pos="912813" algn="l"/>
                <a:tab pos="1827213" algn="l"/>
                <a:tab pos="2741613" algn="l"/>
                <a:tab pos="3656013" algn="l"/>
                <a:tab pos="4570413" algn="l"/>
                <a:tab pos="5484813" algn="l"/>
                <a:tab pos="6399213" algn="l"/>
                <a:tab pos="7313613" algn="l"/>
                <a:tab pos="8228013" algn="l"/>
                <a:tab pos="9142413" algn="l"/>
                <a:tab pos="10056813" algn="l"/>
              </a:tabLst>
            </a:pPr>
            <a:endParaRPr lang="en-GB" sz="2400" b="1" dirty="0" smtClean="0"/>
          </a:p>
          <a:p>
            <a:pPr eaLnBrk="1" hangingPunct="1">
              <a:lnSpc>
                <a:spcPct val="80000"/>
              </a:lnSpc>
              <a:spcBef>
                <a:spcPts val="600"/>
              </a:spcBef>
              <a:tabLst>
                <a:tab pos="912813" algn="l"/>
                <a:tab pos="1827213" algn="l"/>
                <a:tab pos="2741613" algn="l"/>
                <a:tab pos="3656013" algn="l"/>
                <a:tab pos="4570413" algn="l"/>
                <a:tab pos="5484813" algn="l"/>
                <a:tab pos="6399213" algn="l"/>
                <a:tab pos="7313613" algn="l"/>
                <a:tab pos="8228013" algn="l"/>
                <a:tab pos="9142413" algn="l"/>
                <a:tab pos="10056813" algn="l"/>
              </a:tabLst>
            </a:pPr>
            <a:endParaRPr lang="en-GB" sz="2400" dirty="0" smtClean="0"/>
          </a:p>
          <a:p>
            <a:pPr eaLnBrk="1" hangingPunct="1">
              <a:lnSpc>
                <a:spcPct val="80000"/>
              </a:lnSpc>
              <a:spcBef>
                <a:spcPts val="600"/>
              </a:spcBef>
              <a:tabLst>
                <a:tab pos="912813" algn="l"/>
                <a:tab pos="1827213" algn="l"/>
                <a:tab pos="2741613" algn="l"/>
                <a:tab pos="3656013" algn="l"/>
                <a:tab pos="4570413" algn="l"/>
                <a:tab pos="5484813" algn="l"/>
                <a:tab pos="6399213" algn="l"/>
                <a:tab pos="7313613" algn="l"/>
                <a:tab pos="8228013" algn="l"/>
                <a:tab pos="9142413" algn="l"/>
                <a:tab pos="10056813" algn="l"/>
              </a:tabLst>
            </a:pPr>
            <a:endParaRPr lang="en-GB" sz="2400" dirty="0" smtClean="0"/>
          </a:p>
          <a:p>
            <a:pPr eaLnBrk="1" hangingPunct="1">
              <a:lnSpc>
                <a:spcPct val="80000"/>
              </a:lnSpc>
              <a:spcBef>
                <a:spcPts val="600"/>
              </a:spcBef>
              <a:buNone/>
              <a:tabLst>
                <a:tab pos="912813" algn="l"/>
                <a:tab pos="1827213" algn="l"/>
                <a:tab pos="2741613" algn="l"/>
                <a:tab pos="3656013" algn="l"/>
                <a:tab pos="4570413" algn="l"/>
                <a:tab pos="5484813" algn="l"/>
                <a:tab pos="6399213" algn="l"/>
                <a:tab pos="7313613" algn="l"/>
                <a:tab pos="8228013" algn="l"/>
                <a:tab pos="9142413" algn="l"/>
                <a:tab pos="10056813" algn="l"/>
              </a:tabLst>
            </a:pPr>
            <a:r>
              <a:rPr lang="en-GB" sz="2800" b="1" dirty="0" smtClean="0">
                <a:solidFill>
                  <a:srgbClr val="00F400"/>
                </a:solidFill>
              </a:rPr>
              <a:t>Pervasive </a:t>
            </a:r>
            <a:r>
              <a:rPr lang="en-GB" sz="2800" b="1" dirty="0">
                <a:solidFill>
                  <a:srgbClr val="00F400"/>
                </a:solidFill>
              </a:rPr>
              <a:t>i.e. in 2+ situations </a:t>
            </a:r>
            <a:r>
              <a:rPr lang="en-GB" sz="2800" dirty="0">
                <a:solidFill>
                  <a:srgbClr val="00F400"/>
                </a:solidFill>
              </a:rPr>
              <a:t>(home/school/work)</a:t>
            </a:r>
          </a:p>
        </p:txBody>
      </p:sp>
      <p:sp>
        <p:nvSpPr>
          <p:cNvPr id="70658" name="Rectangle 1"/>
          <p:cNvSpPr>
            <a:spLocks noGrp="1" noChangeArrowheads="1"/>
          </p:cNvSpPr>
          <p:nvPr>
            <p:ph type="title"/>
          </p:nvPr>
        </p:nvSpPr>
        <p:spPr>
          <a:noFill/>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FF0000"/>
                </a:solidFill>
                <a:effectLst/>
              </a:rPr>
              <a:t>Assessment of impairment</a:t>
            </a:r>
          </a:p>
        </p:txBody>
      </p:sp>
      <p:pic>
        <p:nvPicPr>
          <p:cNvPr id="4" name="Content Placeholder 3" descr="Salvador-Dali-The-Temptation-of-St--Anthony-50968.jpg"/>
          <p:cNvPicPr>
            <a:picLocks noChangeAspect="1"/>
          </p:cNvPicPr>
          <p:nvPr/>
        </p:nvPicPr>
        <p:blipFill>
          <a:blip r:embed="rId3"/>
          <a:srcRect l="-18249" r="-18249"/>
          <a:stretch>
            <a:fillRect/>
          </a:stretch>
        </p:blipFill>
        <p:spPr>
          <a:xfrm>
            <a:off x="-939406" y="1798361"/>
            <a:ext cx="6314555" cy="3663686"/>
          </a:xfrm>
          <a:prstGeom prst="rect">
            <a:avLst/>
          </a:prstGeom>
        </p:spPr>
      </p:pic>
      <p:sp>
        <p:nvSpPr>
          <p:cNvPr id="8" name="TextBox 7"/>
          <p:cNvSpPr txBox="1"/>
          <p:nvPr/>
        </p:nvSpPr>
        <p:spPr>
          <a:xfrm>
            <a:off x="6836798" y="6470960"/>
            <a:ext cx="1436436" cy="369332"/>
          </a:xfrm>
          <a:prstGeom prst="rect">
            <a:avLst/>
          </a:prstGeom>
          <a:noFill/>
        </p:spPr>
        <p:txBody>
          <a:bodyPr wrap="none" rtlCol="0">
            <a:spAutoFit/>
          </a:bodyPr>
          <a:lstStyle/>
          <a:p>
            <a:r>
              <a:rPr lang="en-US" dirty="0" smtClean="0"/>
              <a:t>NICE, 2008</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00260"/>
            <a:ext cx="8229600" cy="4992379"/>
          </a:xfrm>
        </p:spPr>
        <p:txBody>
          <a:bodyPr>
            <a:normAutofit fontScale="92500" lnSpcReduction="10000"/>
          </a:bodyPr>
          <a:lstStyle/>
          <a:p>
            <a:pPr>
              <a:buFont typeface="Wingdings" charset="2"/>
              <a:buChar char="ü"/>
            </a:pPr>
            <a:r>
              <a:rPr lang="en-GB" sz="2800" dirty="0" smtClean="0"/>
              <a:t>self-care; </a:t>
            </a:r>
          </a:p>
          <a:p>
            <a:pPr>
              <a:buFont typeface="Wingdings" charset="2"/>
              <a:buChar char="ü"/>
            </a:pPr>
            <a:r>
              <a:rPr lang="en-GB" sz="2800" dirty="0" smtClean="0"/>
              <a:t>travelling independently; </a:t>
            </a:r>
          </a:p>
          <a:p>
            <a:pPr>
              <a:buFont typeface="Wingdings" charset="2"/>
              <a:buChar char="ü"/>
            </a:pPr>
            <a:r>
              <a:rPr lang="en-GB" sz="2800" dirty="0" smtClean="0"/>
              <a:t>making/keeping friends; </a:t>
            </a:r>
          </a:p>
          <a:p>
            <a:pPr>
              <a:buFont typeface="Wingdings" charset="2"/>
              <a:buChar char="ü"/>
            </a:pPr>
            <a:r>
              <a:rPr lang="en-GB" sz="2800" dirty="0" smtClean="0"/>
              <a:t>achieving in school; </a:t>
            </a:r>
          </a:p>
          <a:p>
            <a:pPr>
              <a:buFont typeface="Wingdings" charset="2"/>
              <a:buChar char="ü"/>
            </a:pPr>
            <a:r>
              <a:rPr lang="en-GB" sz="2800" dirty="0" smtClean="0"/>
              <a:t>forming positive relationships in family; </a:t>
            </a:r>
          </a:p>
          <a:p>
            <a:pPr>
              <a:buFont typeface="Wingdings" charset="2"/>
              <a:buChar char="ü"/>
            </a:pPr>
            <a:r>
              <a:rPr lang="en-GB" sz="2800" dirty="0" smtClean="0"/>
              <a:t>positive self-image, </a:t>
            </a:r>
          </a:p>
          <a:p>
            <a:pPr>
              <a:buFont typeface="Wingdings" charset="2"/>
              <a:buChar char="ü"/>
            </a:pPr>
            <a:r>
              <a:rPr lang="en-GB" sz="2800" dirty="0" smtClean="0"/>
              <a:t>avoiding criminal activity;</a:t>
            </a:r>
          </a:p>
          <a:p>
            <a:pPr>
              <a:buFont typeface="Wingdings" charset="2"/>
              <a:buChar char="ü"/>
            </a:pPr>
            <a:r>
              <a:rPr lang="en-GB" sz="2800" dirty="0" smtClean="0"/>
              <a:t>avoiding substance misuse, </a:t>
            </a:r>
          </a:p>
          <a:p>
            <a:pPr>
              <a:buFont typeface="Wingdings" charset="2"/>
              <a:buChar char="ü"/>
            </a:pPr>
            <a:r>
              <a:rPr lang="en-GB" sz="2800" dirty="0" smtClean="0"/>
              <a:t>emotional states free of excessive</a:t>
            </a:r>
          </a:p>
          <a:p>
            <a:pPr>
              <a:buNone/>
            </a:pPr>
            <a:r>
              <a:rPr lang="en-GB" sz="2800" dirty="0" smtClean="0"/>
              <a:t>   anxiety and unhappiness; </a:t>
            </a:r>
          </a:p>
          <a:p>
            <a:pPr>
              <a:buFont typeface="Wingdings" charset="2"/>
              <a:buChar char="ü"/>
            </a:pPr>
            <a:r>
              <a:rPr lang="en-GB" sz="2800" dirty="0" smtClean="0"/>
              <a:t>understanding risk  </a:t>
            </a:r>
          </a:p>
          <a:p>
            <a:pPr>
              <a:buFont typeface="Wingdings" charset="2"/>
              <a:buChar char="ü"/>
            </a:pPr>
            <a:r>
              <a:rPr lang="en-GB" sz="2800" dirty="0" smtClean="0"/>
              <a:t>avoiding common hazards</a:t>
            </a:r>
            <a:endParaRPr lang="en-US" dirty="0"/>
          </a:p>
        </p:txBody>
      </p:sp>
      <p:sp>
        <p:nvSpPr>
          <p:cNvPr id="3" name="Title 2"/>
          <p:cNvSpPr>
            <a:spLocks noGrp="1"/>
          </p:cNvSpPr>
          <p:nvPr>
            <p:ph type="title"/>
          </p:nvPr>
        </p:nvSpPr>
        <p:spPr>
          <a:xfrm>
            <a:off x="457200" y="274638"/>
            <a:ext cx="8229600" cy="925622"/>
          </a:xfrm>
        </p:spPr>
        <p:txBody>
          <a:bodyPr/>
          <a:lstStyle/>
          <a:p>
            <a:r>
              <a:rPr lang="en-US" dirty="0" smtClean="0">
                <a:solidFill>
                  <a:srgbClr val="FF0000"/>
                </a:solidFill>
              </a:rPr>
              <a:t>Childhood domains</a:t>
            </a:r>
            <a:r>
              <a:rPr lang="en-US" dirty="0" smtClean="0"/>
              <a:t>:</a:t>
            </a:r>
            <a:endParaRPr lang="en-US" dirty="0"/>
          </a:p>
        </p:txBody>
      </p:sp>
      <p:pic>
        <p:nvPicPr>
          <p:cNvPr id="4" name="Picture 3"/>
          <p:cNvPicPr>
            <a:picLocks noChangeAspect="1"/>
          </p:cNvPicPr>
          <p:nvPr/>
        </p:nvPicPr>
        <p:blipFill>
          <a:blip r:embed="rId2"/>
          <a:stretch>
            <a:fillRect/>
          </a:stretch>
        </p:blipFill>
        <p:spPr>
          <a:xfrm>
            <a:off x="6692157" y="3844307"/>
            <a:ext cx="2759692" cy="2759692"/>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80000"/>
              </a:lnSpc>
              <a:spcBef>
                <a:spcPts val="600"/>
              </a:spcBef>
              <a:buFont typeface="Wingdings" charset="2"/>
              <a:buChar char="ü"/>
              <a:tabLst>
                <a:tab pos="912813" algn="l"/>
                <a:tab pos="1827213" algn="l"/>
                <a:tab pos="2741613" algn="l"/>
                <a:tab pos="3656013" algn="l"/>
                <a:tab pos="4570413" algn="l"/>
                <a:tab pos="5484813" algn="l"/>
                <a:tab pos="6399213" algn="l"/>
                <a:tab pos="7313613" algn="l"/>
                <a:tab pos="8228013" algn="l"/>
                <a:tab pos="9142413" algn="l"/>
                <a:tab pos="10056813" algn="l"/>
              </a:tabLst>
            </a:pPr>
            <a:r>
              <a:rPr lang="en-GB" sz="2800" dirty="0" smtClean="0"/>
              <a:t>Occupational/educational underachievement, </a:t>
            </a:r>
          </a:p>
          <a:p>
            <a:pPr>
              <a:lnSpc>
                <a:spcPct val="80000"/>
              </a:lnSpc>
              <a:spcBef>
                <a:spcPts val="600"/>
              </a:spcBef>
              <a:buFont typeface="Wingdings" charset="2"/>
              <a:buChar char="ü"/>
              <a:tabLst>
                <a:tab pos="912813" algn="l"/>
                <a:tab pos="1827213" algn="l"/>
                <a:tab pos="2741613" algn="l"/>
                <a:tab pos="3656013" algn="l"/>
                <a:tab pos="4570413" algn="l"/>
                <a:tab pos="5484813" algn="l"/>
                <a:tab pos="6399213" algn="l"/>
                <a:tab pos="7313613" algn="l"/>
                <a:tab pos="8228013" algn="l"/>
                <a:tab pos="9142413" algn="l"/>
                <a:tab pos="10056813" algn="l"/>
              </a:tabLst>
            </a:pPr>
            <a:endParaRPr lang="en-GB" sz="2800" dirty="0" smtClean="0"/>
          </a:p>
          <a:p>
            <a:pPr>
              <a:lnSpc>
                <a:spcPct val="80000"/>
              </a:lnSpc>
              <a:spcBef>
                <a:spcPts val="600"/>
              </a:spcBef>
              <a:buFont typeface="Wingdings" charset="2"/>
              <a:buChar char="ü"/>
              <a:tabLst>
                <a:tab pos="912813" algn="l"/>
                <a:tab pos="1827213" algn="l"/>
                <a:tab pos="2741613" algn="l"/>
                <a:tab pos="3656013" algn="l"/>
                <a:tab pos="4570413" algn="l"/>
                <a:tab pos="5484813" algn="l"/>
                <a:tab pos="6399213" algn="l"/>
                <a:tab pos="7313613" algn="l"/>
                <a:tab pos="8228013" algn="l"/>
                <a:tab pos="9142413" algn="l"/>
                <a:tab pos="10056813" algn="l"/>
              </a:tabLst>
            </a:pPr>
            <a:r>
              <a:rPr lang="en-GB" sz="2800" dirty="0" smtClean="0"/>
              <a:t>dangerous driving</a:t>
            </a:r>
          </a:p>
          <a:p>
            <a:pPr>
              <a:lnSpc>
                <a:spcPct val="80000"/>
              </a:lnSpc>
              <a:spcBef>
                <a:spcPts val="600"/>
              </a:spcBef>
              <a:buFont typeface="Wingdings" charset="2"/>
              <a:buChar char="ü"/>
              <a:tabLst>
                <a:tab pos="912813" algn="l"/>
                <a:tab pos="1827213" algn="l"/>
                <a:tab pos="2741613" algn="l"/>
                <a:tab pos="3656013" algn="l"/>
                <a:tab pos="4570413" algn="l"/>
                <a:tab pos="5484813" algn="l"/>
                <a:tab pos="6399213" algn="l"/>
                <a:tab pos="7313613" algn="l"/>
                <a:tab pos="8228013" algn="l"/>
                <a:tab pos="9142413" algn="l"/>
                <a:tab pos="10056813" algn="l"/>
              </a:tabLst>
            </a:pPr>
            <a:endParaRPr lang="en-GB" sz="2800" dirty="0" smtClean="0"/>
          </a:p>
          <a:p>
            <a:pPr>
              <a:lnSpc>
                <a:spcPct val="80000"/>
              </a:lnSpc>
              <a:spcBef>
                <a:spcPts val="600"/>
              </a:spcBef>
              <a:buFont typeface="Wingdings" charset="2"/>
              <a:buChar char="ü"/>
              <a:tabLst>
                <a:tab pos="912813" algn="l"/>
                <a:tab pos="1827213" algn="l"/>
                <a:tab pos="2741613" algn="l"/>
                <a:tab pos="3656013" algn="l"/>
                <a:tab pos="4570413" algn="l"/>
                <a:tab pos="5484813" algn="l"/>
                <a:tab pos="6399213" algn="l"/>
                <a:tab pos="7313613" algn="l"/>
                <a:tab pos="8228013" algn="l"/>
                <a:tab pos="9142413" algn="l"/>
                <a:tab pos="10056813" algn="l"/>
              </a:tabLst>
            </a:pPr>
            <a:r>
              <a:rPr lang="en-GB" sz="2800" dirty="0" smtClean="0"/>
              <a:t>problems in intimate </a:t>
            </a:r>
          </a:p>
          <a:p>
            <a:pPr>
              <a:lnSpc>
                <a:spcPct val="80000"/>
              </a:lnSpc>
              <a:spcBef>
                <a:spcPts val="600"/>
              </a:spcBef>
              <a:buNone/>
              <a:tabLst>
                <a:tab pos="912813" algn="l"/>
                <a:tab pos="1827213" algn="l"/>
                <a:tab pos="2741613" algn="l"/>
                <a:tab pos="3656013" algn="l"/>
                <a:tab pos="4570413" algn="l"/>
                <a:tab pos="5484813" algn="l"/>
                <a:tab pos="6399213" algn="l"/>
                <a:tab pos="7313613" algn="l"/>
                <a:tab pos="8228013" algn="l"/>
                <a:tab pos="9142413" algn="l"/>
                <a:tab pos="10056813" algn="l"/>
              </a:tabLst>
            </a:pPr>
            <a:r>
              <a:rPr lang="en-GB" sz="2800" dirty="0" smtClean="0"/>
              <a:t>  relationships (</a:t>
            </a:r>
            <a:r>
              <a:rPr lang="en-GB" sz="2800" dirty="0" err="1" smtClean="0"/>
              <a:t>eg</a:t>
            </a:r>
            <a:r>
              <a:rPr lang="en-GB" sz="2800" dirty="0" smtClean="0"/>
              <a:t> excessive</a:t>
            </a:r>
          </a:p>
          <a:p>
            <a:pPr>
              <a:lnSpc>
                <a:spcPct val="80000"/>
              </a:lnSpc>
              <a:spcBef>
                <a:spcPts val="600"/>
              </a:spcBef>
              <a:buNone/>
              <a:tabLst>
                <a:tab pos="912813" algn="l"/>
                <a:tab pos="1827213" algn="l"/>
                <a:tab pos="2741613" algn="l"/>
                <a:tab pos="3656013" algn="l"/>
                <a:tab pos="4570413" algn="l"/>
                <a:tab pos="5484813" algn="l"/>
                <a:tab pos="6399213" algn="l"/>
                <a:tab pos="7313613" algn="l"/>
                <a:tab pos="8228013" algn="l"/>
                <a:tab pos="9142413" algn="l"/>
                <a:tab pos="10056813" algn="l"/>
              </a:tabLst>
            </a:pPr>
            <a:r>
              <a:rPr lang="en-GB" sz="2800" dirty="0" smtClean="0"/>
              <a:t>  discord and jealousy)</a:t>
            </a:r>
          </a:p>
          <a:p>
            <a:endParaRPr lang="en-US" dirty="0"/>
          </a:p>
        </p:txBody>
      </p:sp>
      <p:sp>
        <p:nvSpPr>
          <p:cNvPr id="3" name="Title 2"/>
          <p:cNvSpPr>
            <a:spLocks noGrp="1"/>
          </p:cNvSpPr>
          <p:nvPr>
            <p:ph type="title"/>
          </p:nvPr>
        </p:nvSpPr>
        <p:spPr/>
        <p:txBody>
          <a:bodyPr/>
          <a:lstStyle/>
          <a:p>
            <a:r>
              <a:rPr lang="en-US" dirty="0" smtClean="0">
                <a:solidFill>
                  <a:srgbClr val="FF0000"/>
                </a:solidFill>
              </a:rPr>
              <a:t>Adult/adolescent domains</a:t>
            </a:r>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5792875" y="3506875"/>
            <a:ext cx="3351125" cy="3351125"/>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6377" y="1026309"/>
            <a:ext cx="8766363" cy="5288096"/>
          </a:xfrm>
          <a:prstGeom prst="rect">
            <a:avLst/>
          </a:prstGeom>
        </p:spPr>
      </p:pic>
      <p:sp>
        <p:nvSpPr>
          <p:cNvPr id="3" name="TextBox 2"/>
          <p:cNvSpPr txBox="1"/>
          <p:nvPr/>
        </p:nvSpPr>
        <p:spPr>
          <a:xfrm>
            <a:off x="6106148" y="6314405"/>
            <a:ext cx="2303297" cy="369332"/>
          </a:xfrm>
          <a:prstGeom prst="rect">
            <a:avLst/>
          </a:prstGeom>
          <a:noFill/>
        </p:spPr>
        <p:txBody>
          <a:bodyPr wrap="square" rtlCol="0">
            <a:spAutoFit/>
          </a:bodyPr>
          <a:lstStyle/>
          <a:p>
            <a:r>
              <a:rPr lang="en-US" dirty="0" smtClean="0"/>
              <a:t>Thanks to Ian Male</a:t>
            </a:r>
            <a:endParaRPr lang="en-US" dirty="0"/>
          </a:p>
        </p:txBody>
      </p:sp>
      <p:sp>
        <p:nvSpPr>
          <p:cNvPr id="4" name="TextBox 3"/>
          <p:cNvSpPr txBox="1"/>
          <p:nvPr/>
        </p:nvSpPr>
        <p:spPr>
          <a:xfrm>
            <a:off x="1704851" y="226137"/>
            <a:ext cx="4940586" cy="923330"/>
          </a:xfrm>
          <a:prstGeom prst="rect">
            <a:avLst/>
          </a:prstGeom>
          <a:noFill/>
        </p:spPr>
        <p:txBody>
          <a:bodyPr wrap="square" rtlCol="0">
            <a:spAutoFit/>
          </a:bodyPr>
          <a:lstStyle/>
          <a:p>
            <a:r>
              <a:rPr lang="en-US" sz="3600" dirty="0" smtClean="0">
                <a:solidFill>
                  <a:srgbClr val="FF0000"/>
                </a:solidFill>
              </a:rPr>
              <a:t>Impairment?</a:t>
            </a:r>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7"/>
          <p:cNvSpPr>
            <a:spLocks noGrp="1" noChangeArrowheads="1"/>
          </p:cNvSpPr>
          <p:nvPr>
            <p:ph type="ctrTitle"/>
          </p:nvPr>
        </p:nvSpPr>
        <p:spPr/>
        <p:txBody>
          <a:bodyPr/>
          <a:lstStyle/>
          <a:p>
            <a:pPr eaLnBrk="1" hangingPunct="1"/>
            <a:r>
              <a:rPr lang="en-US" dirty="0">
                <a:solidFill>
                  <a:srgbClr val="FF0000"/>
                </a:solidFill>
              </a:rPr>
              <a:t>Effective </a:t>
            </a:r>
            <a:r>
              <a:rPr lang="en-US" dirty="0" smtClean="0">
                <a:solidFill>
                  <a:srgbClr val="FF0000"/>
                </a:solidFill>
              </a:rPr>
              <a:t>management</a:t>
            </a:r>
            <a:r>
              <a:rPr lang="en-US" baseline="30000" dirty="0">
                <a:solidFill>
                  <a:srgbClr val="FF0000"/>
                </a:solidFill>
              </a:rPr>
              <a:t>?</a:t>
            </a:r>
          </a:p>
        </p:txBody>
      </p:sp>
      <p:sp>
        <p:nvSpPr>
          <p:cNvPr id="70664" name="Rectangle 8"/>
          <p:cNvSpPr>
            <a:spLocks noGrp="1" noChangeArrowheads="1"/>
          </p:cNvSpPr>
          <p:nvPr>
            <p:ph type="subTitle" idx="1"/>
          </p:nvPr>
        </p:nvSpPr>
        <p:spPr/>
        <p:txBody>
          <a:bodyPr>
            <a:normAutofit/>
          </a:bodyPr>
          <a:lstStyle/>
          <a:p>
            <a:pPr eaLnBrk="1" hangingPunct="1"/>
            <a:endParaRPr lang="en-US" dirty="0"/>
          </a:p>
        </p:txBody>
      </p:sp>
      <p:sp>
        <p:nvSpPr>
          <p:cNvPr id="69636" name="Rectangle 4"/>
          <p:cNvSpPr>
            <a:spLocks noChangeArrowheads="1"/>
          </p:cNvSpPr>
          <p:nvPr/>
        </p:nvSpPr>
        <p:spPr bwMode="auto">
          <a:xfrm>
            <a:off x="430213" y="6364389"/>
            <a:ext cx="5686425" cy="304699"/>
          </a:xfrm>
          <a:prstGeom prst="rect">
            <a:avLst/>
          </a:prstGeom>
          <a:noFill/>
          <a:ln w="9525">
            <a:noFill/>
            <a:miter lim="800000"/>
            <a:headEnd/>
            <a:tailEnd/>
          </a:ln>
        </p:spPr>
        <p:txBody>
          <a:bodyPr anchor="b">
            <a:prstTxWarp prst="textNoShape">
              <a:avLst/>
            </a:prstTxWarp>
            <a:spAutoFit/>
          </a:bodyPr>
          <a:lstStyle/>
          <a:p>
            <a:pPr marL="180975" indent="-180975" defTabSz="457200">
              <a:lnSpc>
                <a:spcPct val="85000"/>
              </a:lnSpc>
              <a:tabLst>
                <a:tab pos="180975" algn="l"/>
              </a:tabLst>
            </a:pPr>
            <a:r>
              <a:rPr lang="en-US" sz="800" dirty="0" smtClean="0">
                <a:effectLst/>
              </a:rPr>
              <a:t>:</a:t>
            </a:r>
            <a:br>
              <a:rPr lang="en-US" sz="800" dirty="0" smtClean="0">
                <a:effectLst/>
              </a:rPr>
            </a:br>
            <a:endParaRPr lang="en-GB" sz="800" dirty="0">
              <a:effectLst/>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70664">
                                            <p:txEl>
                                              <p:pRg st="0" end="0"/>
                                            </p:txEl>
                                          </p:spTgt>
                                        </p:tgtEl>
                                        <p:attrNameLst>
                                          <p:attrName>style.visibility</p:attrName>
                                        </p:attrNameLst>
                                      </p:cBhvr>
                                      <p:to>
                                        <p:strVal val="visible"/>
                                      </p:to>
                                    </p:set>
                                    <p:animEffect transition="in" filter="wipe(left)">
                                      <p:cBhvr>
                                        <p:cTn id="7" dur="1000"/>
                                        <p:tgtEl>
                                          <p:spTgt spid="706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4" grpId="0" build="p"/>
    </p:bld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7" name="Text Box 1"/>
          <p:cNvSpPr txBox="1">
            <a:spLocks noChangeArrowheads="1"/>
          </p:cNvSpPr>
          <p:nvPr/>
        </p:nvSpPr>
        <p:spPr bwMode="auto">
          <a:xfrm>
            <a:off x="-2844800" y="11113"/>
            <a:ext cx="11074400" cy="1800225"/>
          </a:xfrm>
          <a:prstGeom prst="rect">
            <a:avLst/>
          </a:prstGeom>
          <a:noFill/>
          <a:ln w="9525">
            <a:noFill/>
            <a:round/>
            <a:headEnd/>
            <a:tailEnd/>
          </a:ln>
          <a:effectLst/>
        </p:spPr>
        <p:txBody>
          <a:bodyPr lIns="90000" tIns="46800" rIns="90000" bIns="46800" anchor="ctr">
            <a:prstTxWarp prst="textNoShape">
              <a:avLst/>
            </a:prstTxWarp>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 pos="10134600" algn="l"/>
                <a:tab pos="10858500" algn="l"/>
              </a:tabLst>
              <a:defRPr/>
            </a:pPr>
            <a:r>
              <a:rPr lang="en-GB" sz="3600" dirty="0" smtClean="0">
                <a:solidFill>
                  <a:srgbClr val="EF9C00"/>
                </a:solidFill>
                <a:effectLst>
                  <a:outerShdw blurRad="38100" dist="38100" dir="2700000" algn="tl">
                    <a:srgbClr val="000000"/>
                  </a:outerShdw>
                </a:effectLst>
              </a:rPr>
              <a:t/>
            </a:r>
            <a:br>
              <a:rPr lang="en-GB" sz="3600" dirty="0" smtClean="0">
                <a:solidFill>
                  <a:srgbClr val="EF9C00"/>
                </a:solidFill>
                <a:effectLst>
                  <a:outerShdw blurRad="38100" dist="38100" dir="2700000" algn="tl">
                    <a:srgbClr val="000000"/>
                  </a:outerShdw>
                </a:effectLst>
              </a:rPr>
            </a:br>
            <a:r>
              <a:rPr lang="en-GB" sz="3600" dirty="0">
                <a:solidFill>
                  <a:srgbClr val="EF9C00"/>
                </a:solidFill>
                <a:effectLst>
                  <a:outerShdw blurRad="38100" dist="38100" dir="2700000" algn="tl">
                    <a:srgbClr val="000000"/>
                  </a:outerShdw>
                </a:effectLst>
              </a:rPr>
              <a:t/>
            </a:r>
            <a:br>
              <a:rPr lang="en-GB" sz="3600" dirty="0">
                <a:solidFill>
                  <a:srgbClr val="EF9C00"/>
                </a:solidFill>
                <a:effectLst>
                  <a:outerShdw blurRad="38100" dist="38100" dir="2700000" algn="tl">
                    <a:srgbClr val="000000"/>
                  </a:outerShdw>
                </a:effectLst>
              </a:rPr>
            </a:br>
            <a:r>
              <a:rPr lang="en-GB" sz="4000" dirty="0">
                <a:solidFill>
                  <a:srgbClr val="EF9C00"/>
                </a:solidFill>
                <a:effectLst>
                  <a:outerShdw blurRad="38100" dist="38100" dir="2700000" algn="tl">
                    <a:srgbClr val="000000"/>
                  </a:outerShdw>
                </a:effectLst>
              </a:rPr>
              <a:t>                       </a:t>
            </a:r>
          </a:p>
        </p:txBody>
      </p:sp>
      <p:sp>
        <p:nvSpPr>
          <p:cNvPr id="64515" name="Text Box 2"/>
          <p:cNvSpPr txBox="1">
            <a:spLocks noChangeArrowheads="1"/>
          </p:cNvSpPr>
          <p:nvPr/>
        </p:nvSpPr>
        <p:spPr bwMode="auto">
          <a:xfrm>
            <a:off x="0" y="2060575"/>
            <a:ext cx="2124075" cy="4008438"/>
          </a:xfrm>
          <a:prstGeom prst="rect">
            <a:avLst/>
          </a:prstGeom>
          <a:noFill/>
          <a:ln w="9525">
            <a:noFill/>
            <a:round/>
            <a:headEnd/>
            <a:tailEnd/>
          </a:ln>
        </p:spPr>
        <p:txBody>
          <a:bodyPr>
            <a:prstTxWarp prst="textNoShape">
              <a:avLst/>
            </a:prstTxWarp>
          </a:bodyPr>
          <a:lstStyle/>
          <a:p>
            <a:pPr>
              <a:spcBef>
                <a:spcPts val="600"/>
              </a:spcBef>
              <a:tabLst>
                <a:tab pos="1338263" algn="l"/>
                <a:tab pos="2252663" algn="l"/>
                <a:tab pos="3167063" algn="l"/>
                <a:tab pos="4081463" algn="l"/>
                <a:tab pos="4995863" algn="l"/>
                <a:tab pos="5910263" algn="l"/>
                <a:tab pos="6824663" algn="l"/>
                <a:tab pos="7739063" algn="l"/>
                <a:tab pos="8653463" algn="l"/>
                <a:tab pos="9567863" algn="l"/>
                <a:tab pos="10482263" algn="l"/>
              </a:tabLst>
              <a:defRPr/>
            </a:pPr>
            <a:endParaRPr lang="de-DE" sz="2400">
              <a:solidFill>
                <a:srgbClr val="FFFF00"/>
              </a:solidFill>
              <a:latin typeface="Tahoma" charset="0"/>
            </a:endParaRPr>
          </a:p>
          <a:p>
            <a:pPr algn="ctr">
              <a:spcBef>
                <a:spcPts val="600"/>
              </a:spcBef>
              <a:tabLst>
                <a:tab pos="1338263" algn="l"/>
                <a:tab pos="2252663" algn="l"/>
                <a:tab pos="3167063" algn="l"/>
                <a:tab pos="4081463" algn="l"/>
                <a:tab pos="4995863" algn="l"/>
                <a:tab pos="5910263" algn="l"/>
                <a:tab pos="6824663" algn="l"/>
                <a:tab pos="7739063" algn="l"/>
                <a:tab pos="8653463" algn="l"/>
                <a:tab pos="9567863" algn="l"/>
                <a:tab pos="10482263" algn="l"/>
              </a:tabLst>
              <a:defRPr/>
            </a:pPr>
            <a:endParaRPr lang="de-DE" sz="2400">
              <a:solidFill>
                <a:srgbClr val="FFFF00"/>
              </a:solidFill>
              <a:latin typeface="Tahoma" charset="0"/>
            </a:endParaRPr>
          </a:p>
          <a:p>
            <a:pPr>
              <a:spcBef>
                <a:spcPts val="600"/>
              </a:spcBef>
              <a:tabLst>
                <a:tab pos="1338263" algn="l"/>
                <a:tab pos="2252663" algn="l"/>
                <a:tab pos="3167063" algn="l"/>
                <a:tab pos="4081463" algn="l"/>
                <a:tab pos="4995863" algn="l"/>
                <a:tab pos="5910263" algn="l"/>
                <a:tab pos="6824663" algn="l"/>
                <a:tab pos="7739063" algn="l"/>
                <a:tab pos="8653463" algn="l"/>
                <a:tab pos="9567863" algn="l"/>
                <a:tab pos="10482263" algn="l"/>
              </a:tabLst>
              <a:defRPr/>
            </a:pPr>
            <a:endParaRPr lang="de-DE" sz="2400">
              <a:solidFill>
                <a:srgbClr val="FFFF00"/>
              </a:solidFill>
              <a:latin typeface="Tahoma" charset="0"/>
            </a:endParaRPr>
          </a:p>
        </p:txBody>
      </p:sp>
      <p:pic>
        <p:nvPicPr>
          <p:cNvPr id="130052" name="Picture 3"/>
          <p:cNvPicPr>
            <a:picLocks noChangeAspect="1" noChangeArrowheads="1"/>
          </p:cNvPicPr>
          <p:nvPr/>
        </p:nvPicPr>
        <p:blipFill>
          <a:blip r:embed="rId3"/>
          <a:srcRect/>
          <a:stretch>
            <a:fillRect/>
          </a:stretch>
        </p:blipFill>
        <p:spPr bwMode="auto">
          <a:xfrm>
            <a:off x="3842490" y="1211440"/>
            <a:ext cx="4387110" cy="5646560"/>
          </a:xfrm>
          <a:prstGeom prst="rect">
            <a:avLst/>
          </a:prstGeom>
          <a:noFill/>
          <a:ln w="57240">
            <a:solidFill>
              <a:srgbClr val="003399"/>
            </a:solidFill>
            <a:miter lim="800000"/>
            <a:headEnd/>
            <a:tailEnd/>
          </a:ln>
        </p:spPr>
      </p:pic>
      <p:sp>
        <p:nvSpPr>
          <p:cNvPr id="5" name="Rectangle 4"/>
          <p:cNvSpPr/>
          <p:nvPr/>
        </p:nvSpPr>
        <p:spPr>
          <a:xfrm>
            <a:off x="434090" y="11113"/>
            <a:ext cx="8709910" cy="646331"/>
          </a:xfrm>
          <a:prstGeom prst="rect">
            <a:avLst/>
          </a:prstGeom>
        </p:spPr>
        <p:txBody>
          <a:bodyPr wrap="square">
            <a:spAutoFit/>
          </a:bodyPr>
          <a:lstStyle/>
          <a:p>
            <a:r>
              <a:rPr lang="en-GB" sz="3600" dirty="0" smtClean="0">
                <a:solidFill>
                  <a:srgbClr val="FF0000"/>
                </a:solidFill>
              </a:rPr>
              <a:t>Pre-school </a:t>
            </a:r>
            <a:r>
              <a:rPr lang="en-GB" sz="3600" dirty="0" err="1" smtClean="0">
                <a:solidFill>
                  <a:srgbClr val="FF0000"/>
                </a:solidFill>
              </a:rPr>
              <a:t>Overactivity</a:t>
            </a:r>
            <a:r>
              <a:rPr lang="en-GB" sz="3600" dirty="0" smtClean="0">
                <a:solidFill>
                  <a:srgbClr val="FF0000"/>
                </a:solidFill>
              </a:rPr>
              <a:t>: Interventions</a:t>
            </a:r>
            <a:endParaRPr lang="en-US" sz="3600" dirty="0"/>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66563" name="Rectangle 2"/>
          <p:cNvSpPr>
            <a:spLocks noGrp="1" noChangeArrowheads="1"/>
          </p:cNvSpPr>
          <p:nvPr>
            <p:ph idx="1"/>
          </p:nvPr>
        </p:nvSpPr>
        <p:spPr>
          <a:xfrm>
            <a:off x="457200" y="1600200"/>
            <a:ext cx="8229600" cy="4495800"/>
          </a:xfrm>
        </p:spPr>
        <p:txBody>
          <a:bodyPr/>
          <a:lstStyle/>
          <a:p>
            <a:pPr marL="341313" indent="-341313" eaLnBrk="1" hangingPunct="1">
              <a:lnSpc>
                <a:spcPct val="90000"/>
              </a:lnSpc>
              <a:spcBef>
                <a:spcPts val="700"/>
              </a:spcBef>
              <a:buClr>
                <a:srgbClr val="E3E3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a:t>Parent training programmes should be offered as first line treatment (BOR 2002, SONUGA-BARKE 2001)</a:t>
            </a:r>
          </a:p>
          <a:p>
            <a:pPr marL="341313" indent="-341313" eaLnBrk="1" hangingPunct="1">
              <a:lnSpc>
                <a:spcPct val="90000"/>
              </a:lnSpc>
              <a:spcBef>
                <a:spcPts val="7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a:t>Programmes should be:</a:t>
            </a:r>
          </a:p>
          <a:p>
            <a:pPr marL="341313" indent="-341313" eaLnBrk="1" hangingPunct="1">
              <a:lnSpc>
                <a:spcPct val="90000"/>
              </a:lnSpc>
              <a:spcBef>
                <a:spcPts val="700"/>
              </a:spcBef>
              <a:buClr>
                <a:srgbClr val="E3E3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a:t>Structured with a programme built on principles of social-learning</a:t>
            </a:r>
          </a:p>
          <a:p>
            <a:pPr marL="341313" indent="-341313" eaLnBrk="1" hangingPunct="1">
              <a:lnSpc>
                <a:spcPct val="90000"/>
              </a:lnSpc>
              <a:spcBef>
                <a:spcPts val="700"/>
              </a:spcBef>
              <a:buClr>
                <a:srgbClr val="E3E3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a:t>Include relationship enhancing strategies</a:t>
            </a:r>
          </a:p>
          <a:p>
            <a:pPr marL="341313" indent="-341313" eaLnBrk="1" hangingPunct="1">
              <a:lnSpc>
                <a:spcPct val="90000"/>
              </a:lnSpc>
              <a:spcBef>
                <a:spcPts val="700"/>
              </a:spcBef>
              <a:buClr>
                <a:srgbClr val="E3E3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a:t>Offer 8 to 12 sessions</a:t>
            </a:r>
          </a:p>
        </p:txBody>
      </p:sp>
      <p:sp>
        <p:nvSpPr>
          <p:cNvPr id="66562" name="Rectangle 1"/>
          <p:cNvSpPr>
            <a:spLocks noGrp="1" noChangeArrowheads="1"/>
          </p:cNvSpPr>
          <p:nvPr>
            <p:ph type="title"/>
          </p:nvPr>
        </p:nvSpPr>
        <p:spPr>
          <a:xfrm>
            <a:off x="457200" y="228600"/>
            <a:ext cx="8229600" cy="11430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FF0000"/>
                </a:solidFill>
              </a:rPr>
              <a:t>Preschool</a:t>
            </a:r>
          </a:p>
        </p:txBody>
      </p:sp>
    </p:spTree>
  </p:cSld>
  <p:clrMapOvr>
    <a:masterClrMapping/>
  </p:clrMapOvr>
  <p:transition spd="med"/>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6562"/>
                                        </p:tgtEl>
                                        <p:attrNameLst>
                                          <p:attrName>style.visibility</p:attrName>
                                        </p:attrNameLst>
                                      </p:cBhvr>
                                      <p:to>
                                        <p:strVal val="visible"/>
                                      </p:to>
                                    </p:set>
                                    <p:animEffect transition="in" filter="fade">
                                      <p:cBhvr>
                                        <p:cTn id="7" dur="2000"/>
                                        <p:tgtEl>
                                          <p:spTgt spid="665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563">
                                            <p:txEl>
                                              <p:pRg st="0" end="0"/>
                                            </p:txEl>
                                          </p:spTgt>
                                        </p:tgtEl>
                                        <p:attrNameLst>
                                          <p:attrName>style.visibility</p:attrName>
                                        </p:attrNameLst>
                                      </p:cBhvr>
                                      <p:to>
                                        <p:strVal val="visible"/>
                                      </p:to>
                                    </p:set>
                                    <p:animEffect transition="in" filter="fade">
                                      <p:cBhvr>
                                        <p:cTn id="12" dur="2000"/>
                                        <p:tgtEl>
                                          <p:spTgt spid="665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6563">
                                            <p:txEl>
                                              <p:pRg st="1" end="1"/>
                                            </p:txEl>
                                          </p:spTgt>
                                        </p:tgtEl>
                                        <p:attrNameLst>
                                          <p:attrName>style.visibility</p:attrName>
                                        </p:attrNameLst>
                                      </p:cBhvr>
                                      <p:to>
                                        <p:strVal val="visible"/>
                                      </p:to>
                                    </p:set>
                                    <p:animEffect transition="in" filter="fade">
                                      <p:cBhvr>
                                        <p:cTn id="17" dur="2000"/>
                                        <p:tgtEl>
                                          <p:spTgt spid="6656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6563">
                                            <p:txEl>
                                              <p:pRg st="2" end="2"/>
                                            </p:txEl>
                                          </p:spTgt>
                                        </p:tgtEl>
                                        <p:attrNameLst>
                                          <p:attrName>style.visibility</p:attrName>
                                        </p:attrNameLst>
                                      </p:cBhvr>
                                      <p:to>
                                        <p:strVal val="visible"/>
                                      </p:to>
                                    </p:set>
                                    <p:animEffect transition="in" filter="fade">
                                      <p:cBhvr>
                                        <p:cTn id="22" dur="2000"/>
                                        <p:tgtEl>
                                          <p:spTgt spid="6656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6563">
                                            <p:txEl>
                                              <p:pRg st="3" end="3"/>
                                            </p:txEl>
                                          </p:spTgt>
                                        </p:tgtEl>
                                        <p:attrNameLst>
                                          <p:attrName>style.visibility</p:attrName>
                                        </p:attrNameLst>
                                      </p:cBhvr>
                                      <p:to>
                                        <p:strVal val="visible"/>
                                      </p:to>
                                    </p:set>
                                    <p:animEffect transition="in" filter="fade">
                                      <p:cBhvr>
                                        <p:cTn id="27" dur="2000"/>
                                        <p:tgtEl>
                                          <p:spTgt spid="6656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6563">
                                            <p:txEl>
                                              <p:pRg st="4" end="4"/>
                                            </p:txEl>
                                          </p:spTgt>
                                        </p:tgtEl>
                                        <p:attrNameLst>
                                          <p:attrName>style.visibility</p:attrName>
                                        </p:attrNameLst>
                                      </p:cBhvr>
                                      <p:to>
                                        <p:strVal val="visible"/>
                                      </p:to>
                                    </p:set>
                                    <p:animEffect transition="in" filter="fade">
                                      <p:cBhvr>
                                        <p:cTn id="32" dur="2000"/>
                                        <p:tgtEl>
                                          <p:spTgt spid="66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P spid="66562" grpId="0"/>
    </p:bld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68611" name="Rectangle 2"/>
          <p:cNvSpPr>
            <a:spLocks noGrp="1" noChangeArrowheads="1"/>
          </p:cNvSpPr>
          <p:nvPr>
            <p:ph idx="1"/>
          </p:nvPr>
        </p:nvSpPr>
        <p:spPr>
          <a:xfrm>
            <a:off x="457200" y="1905000"/>
            <a:ext cx="8229600" cy="4191000"/>
          </a:xfrm>
        </p:spPr>
        <p:txBody>
          <a:bodyPr/>
          <a:lstStyle/>
          <a:p>
            <a:pPr marL="341313" indent="-341313" eaLnBrk="1" hangingPunct="1">
              <a:buClr>
                <a:srgbClr val="E3E3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smtClean="0"/>
              <a:t>Enable parents to identify their own parenting objectives </a:t>
            </a:r>
          </a:p>
          <a:p>
            <a:pPr marL="341313" indent="-341313" eaLnBrk="1" hangingPunct="1">
              <a:buClr>
                <a:srgbClr val="E3E3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smtClean="0"/>
              <a:t>Be delivered by appropriately trained facilitators</a:t>
            </a:r>
          </a:p>
          <a:p>
            <a:pPr marL="341313" indent="-341313" eaLnBrk="1" hangingPunct="1">
              <a:buClr>
                <a:srgbClr val="E3E3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smtClean="0"/>
              <a:t>Adhere to the programme to ensure consistency</a:t>
            </a:r>
          </a:p>
          <a:p>
            <a:pPr marL="341313" indent="-341313" eaLnBrk="1" hangingPunct="1">
              <a:buClr>
                <a:srgbClr val="E3E3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smtClean="0"/>
              <a:t>Include both parents if feasible</a:t>
            </a:r>
          </a:p>
          <a:p>
            <a:pPr marL="341313" indent="-341313" eaLnBrk="1" hangingPunct="1">
              <a:buClr>
                <a:srgbClr val="E3E3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800" smtClean="0"/>
              <a:t>Consider difficulties of access which could exclude families</a:t>
            </a:r>
          </a:p>
        </p:txBody>
      </p:sp>
      <p:sp>
        <p:nvSpPr>
          <p:cNvPr id="68610" name="Rectangle 1"/>
          <p:cNvSpPr>
            <a:spLocks noGrp="1" noChangeArrowheads="1"/>
          </p:cNvSpPr>
          <p:nvPr>
            <p:ph type="title"/>
          </p:nvPr>
        </p:nvSpPr>
        <p:spPr>
          <a:xfrm>
            <a:off x="457200" y="228600"/>
            <a:ext cx="8229600" cy="11430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FF0000"/>
                </a:solidFill>
              </a:rPr>
              <a:t>Preschool</a:t>
            </a:r>
          </a:p>
        </p:txBody>
      </p:sp>
    </p:spTree>
  </p:cSld>
  <p:clrMapOvr>
    <a:masterClrMapping/>
  </p:clrMapOvr>
  <p:transition spd="med"/>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fade">
                                      <p:cBhvr>
                                        <p:cTn id="7" dur="2000"/>
                                        <p:tgtEl>
                                          <p:spTgt spid="686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8611">
                                            <p:txEl>
                                              <p:pRg st="0" end="0"/>
                                            </p:txEl>
                                          </p:spTgt>
                                        </p:tgtEl>
                                        <p:attrNameLst>
                                          <p:attrName>style.visibility</p:attrName>
                                        </p:attrNameLst>
                                      </p:cBhvr>
                                      <p:to>
                                        <p:strVal val="visible"/>
                                      </p:to>
                                    </p:set>
                                    <p:animEffect transition="in" filter="fade">
                                      <p:cBhvr>
                                        <p:cTn id="12" dur="2000"/>
                                        <p:tgtEl>
                                          <p:spTgt spid="686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8611">
                                            <p:txEl>
                                              <p:pRg st="1" end="1"/>
                                            </p:txEl>
                                          </p:spTgt>
                                        </p:tgtEl>
                                        <p:attrNameLst>
                                          <p:attrName>style.visibility</p:attrName>
                                        </p:attrNameLst>
                                      </p:cBhvr>
                                      <p:to>
                                        <p:strVal val="visible"/>
                                      </p:to>
                                    </p:set>
                                    <p:animEffect transition="in" filter="fade">
                                      <p:cBhvr>
                                        <p:cTn id="17" dur="2000"/>
                                        <p:tgtEl>
                                          <p:spTgt spid="686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8611">
                                            <p:txEl>
                                              <p:pRg st="2" end="2"/>
                                            </p:txEl>
                                          </p:spTgt>
                                        </p:tgtEl>
                                        <p:attrNameLst>
                                          <p:attrName>style.visibility</p:attrName>
                                        </p:attrNameLst>
                                      </p:cBhvr>
                                      <p:to>
                                        <p:strVal val="visible"/>
                                      </p:to>
                                    </p:set>
                                    <p:animEffect transition="in" filter="fade">
                                      <p:cBhvr>
                                        <p:cTn id="22" dur="2000"/>
                                        <p:tgtEl>
                                          <p:spTgt spid="686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8611">
                                            <p:txEl>
                                              <p:pRg st="3" end="3"/>
                                            </p:txEl>
                                          </p:spTgt>
                                        </p:tgtEl>
                                        <p:attrNameLst>
                                          <p:attrName>style.visibility</p:attrName>
                                        </p:attrNameLst>
                                      </p:cBhvr>
                                      <p:to>
                                        <p:strVal val="visible"/>
                                      </p:to>
                                    </p:set>
                                    <p:animEffect transition="in" filter="fade">
                                      <p:cBhvr>
                                        <p:cTn id="27" dur="2000"/>
                                        <p:tgtEl>
                                          <p:spTgt spid="686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8611">
                                            <p:txEl>
                                              <p:pRg st="4" end="4"/>
                                            </p:txEl>
                                          </p:spTgt>
                                        </p:tgtEl>
                                        <p:attrNameLst>
                                          <p:attrName>style.visibility</p:attrName>
                                        </p:attrNameLst>
                                      </p:cBhvr>
                                      <p:to>
                                        <p:strVal val="visible"/>
                                      </p:to>
                                    </p:set>
                                    <p:animEffect transition="in" filter="fade">
                                      <p:cBhvr>
                                        <p:cTn id="32" dur="2000"/>
                                        <p:tgtEl>
                                          <p:spTgt spid="68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P spid="68610" grpId="0"/>
    </p:bld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115" name="Rectangle 3"/>
          <p:cNvSpPr>
            <a:spLocks noGrp="1" noChangeArrowheads="1"/>
          </p:cNvSpPr>
          <p:nvPr>
            <p:ph idx="1"/>
          </p:nvPr>
        </p:nvSpPr>
        <p:spPr>
          <a:xfrm>
            <a:off x="457200" y="1481328"/>
            <a:ext cx="8229600" cy="4525963"/>
          </a:xfrm>
        </p:spPr>
        <p:txBody>
          <a:bodyPr/>
          <a:lstStyle/>
          <a:p>
            <a:pPr eaLnBrk="1" hangingPunct="1"/>
            <a:r>
              <a:rPr lang="en-GB" dirty="0" smtClean="0"/>
              <a:t>Understanding</a:t>
            </a:r>
          </a:p>
          <a:p>
            <a:pPr eaLnBrk="1" hangingPunct="1"/>
            <a:endParaRPr lang="en-GB" dirty="0" smtClean="0"/>
          </a:p>
          <a:p>
            <a:pPr eaLnBrk="1" hangingPunct="1"/>
            <a:r>
              <a:rPr lang="en-GB" dirty="0" smtClean="0"/>
              <a:t>Home/ nursery/Classroom management</a:t>
            </a:r>
          </a:p>
          <a:p>
            <a:pPr eaLnBrk="1" hangingPunct="1"/>
            <a:endParaRPr lang="en-GB" dirty="0" smtClean="0"/>
          </a:p>
          <a:p>
            <a:pPr eaLnBrk="1" hangingPunct="1"/>
            <a:r>
              <a:rPr lang="en-GB" i="1" dirty="0">
                <a:solidFill>
                  <a:srgbClr val="00FF80"/>
                </a:solidFill>
              </a:rPr>
              <a:t>CREATIVITY </a:t>
            </a:r>
            <a:r>
              <a:rPr lang="en-GB" i="1" dirty="0" smtClean="0">
                <a:solidFill>
                  <a:srgbClr val="00FF80"/>
                </a:solidFill>
              </a:rPr>
              <a:t>!</a:t>
            </a:r>
          </a:p>
          <a:p>
            <a:pPr eaLnBrk="1" hangingPunct="1">
              <a:buNone/>
            </a:pPr>
            <a:endParaRPr lang="en-GB" i="1" dirty="0" smtClean="0">
              <a:solidFill>
                <a:srgbClr val="00FF80"/>
              </a:solidFill>
            </a:endParaRPr>
          </a:p>
          <a:p>
            <a:pPr eaLnBrk="1" hangingPunct="1"/>
            <a:r>
              <a:rPr lang="en-GB" i="1" dirty="0">
                <a:solidFill>
                  <a:srgbClr val="FF0066"/>
                </a:solidFill>
              </a:rPr>
              <a:t>ENERGY !</a:t>
            </a:r>
          </a:p>
        </p:txBody>
      </p:sp>
      <p:sp>
        <p:nvSpPr>
          <p:cNvPr id="90114" name="Rectangle 2"/>
          <p:cNvSpPr>
            <a:spLocks noGrp="1" noChangeArrowheads="1"/>
          </p:cNvSpPr>
          <p:nvPr>
            <p:ph type="title"/>
          </p:nvPr>
        </p:nvSpPr>
        <p:spPr/>
        <p:txBody>
          <a:bodyPr/>
          <a:lstStyle/>
          <a:p>
            <a:pPr eaLnBrk="1" hangingPunct="1"/>
            <a:r>
              <a:rPr lang="en-GB" dirty="0">
                <a:solidFill>
                  <a:srgbClr val="FF0000"/>
                </a:solidFill>
              </a:rPr>
              <a:t>What Helps?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solidFill>
                  <a:srgbClr val="FF0000"/>
                </a:solidFill>
              </a:rPr>
              <a:t>Attention &amp; Turn Taking</a:t>
            </a:r>
          </a:p>
          <a:p>
            <a:endParaRPr lang="en-GB" dirty="0" smtClean="0">
              <a:solidFill>
                <a:srgbClr val="FF0000"/>
              </a:solidFill>
            </a:endParaRPr>
          </a:p>
          <a:p>
            <a:r>
              <a:rPr lang="en-GB" dirty="0" smtClean="0">
                <a:solidFill>
                  <a:srgbClr val="FF0000"/>
                </a:solidFill>
              </a:rPr>
              <a:t>Visual Memory Games</a:t>
            </a:r>
          </a:p>
          <a:p>
            <a:endParaRPr lang="en-GB" dirty="0" smtClean="0">
              <a:solidFill>
                <a:srgbClr val="FF0000"/>
              </a:solidFill>
            </a:endParaRPr>
          </a:p>
          <a:p>
            <a:r>
              <a:rPr lang="en-GB" dirty="0" smtClean="0">
                <a:solidFill>
                  <a:srgbClr val="FF0000"/>
                </a:solidFill>
              </a:rPr>
              <a:t>Auditory Memory Games</a:t>
            </a:r>
          </a:p>
          <a:p>
            <a:endParaRPr lang="en-GB" dirty="0" smtClean="0">
              <a:solidFill>
                <a:srgbClr val="FF0000"/>
              </a:solidFill>
            </a:endParaRPr>
          </a:p>
          <a:p>
            <a:r>
              <a:rPr lang="en-GB" dirty="0" smtClean="0">
                <a:solidFill>
                  <a:srgbClr val="FF0000"/>
                </a:solidFill>
              </a:rPr>
              <a:t>Impulse Control / Waiting</a:t>
            </a:r>
          </a:p>
          <a:p>
            <a:endParaRPr lang="en-GB" dirty="0" smtClean="0">
              <a:solidFill>
                <a:srgbClr val="FF0000"/>
              </a:solidFill>
            </a:endParaRPr>
          </a:p>
          <a:p>
            <a:r>
              <a:rPr lang="en-GB" dirty="0" smtClean="0">
                <a:solidFill>
                  <a:srgbClr val="FF0000"/>
                </a:solidFill>
              </a:rPr>
              <a:t>Emotional Sensitivity</a:t>
            </a:r>
            <a:endParaRPr lang="en-US" dirty="0"/>
          </a:p>
        </p:txBody>
      </p:sp>
      <p:sp>
        <p:nvSpPr>
          <p:cNvPr id="3" name="Title 2"/>
          <p:cNvSpPr>
            <a:spLocks noGrp="1"/>
          </p:cNvSpPr>
          <p:nvPr>
            <p:ph type="title"/>
          </p:nvPr>
        </p:nvSpPr>
        <p:spPr/>
        <p:txBody>
          <a:bodyPr>
            <a:normAutofit fontScale="90000"/>
          </a:bodyPr>
          <a:lstStyle/>
          <a:p>
            <a:r>
              <a:rPr lang="en-GB" dirty="0" smtClean="0">
                <a:solidFill>
                  <a:srgbClr val="FF0000"/>
                </a:solidFill>
              </a:rPr>
              <a:t>Specific Techniques</a:t>
            </a:r>
            <a:br>
              <a:rPr lang="en-GB" dirty="0" smtClean="0">
                <a:solidFill>
                  <a:srgbClr val="FF0000"/>
                </a:solidFill>
              </a:rPr>
            </a:b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02" name="Rectangle 7"/>
          <p:cNvSpPr>
            <a:spLocks noGrp="1" noChangeArrowheads="1"/>
          </p:cNvSpPr>
          <p:nvPr>
            <p:ph type="title"/>
          </p:nvPr>
        </p:nvSpPr>
        <p:spPr>
          <a:xfrm>
            <a:off x="457200" y="0"/>
            <a:ext cx="8229600" cy="1129034"/>
          </a:xfrm>
        </p:spPr>
        <p:txBody>
          <a:bodyPr>
            <a:normAutofit/>
          </a:bodyPr>
          <a:lstStyle/>
          <a:p>
            <a:pPr eaLnBrk="1" hangingPunct="1"/>
            <a:r>
              <a:rPr lang="en-US" sz="3200" dirty="0">
                <a:solidFill>
                  <a:srgbClr val="FF0000"/>
                </a:solidFill>
              </a:rPr>
              <a:t>Effective </a:t>
            </a:r>
            <a:r>
              <a:rPr lang="en-US" sz="3200" dirty="0" smtClean="0">
                <a:solidFill>
                  <a:srgbClr val="FF0000"/>
                </a:solidFill>
              </a:rPr>
              <a:t>management for school age children with; </a:t>
            </a:r>
            <a:endParaRPr lang="en-US" sz="3200" baseline="30000" dirty="0">
              <a:solidFill>
                <a:srgbClr val="FF0000"/>
              </a:solidFill>
            </a:endParaRPr>
          </a:p>
        </p:txBody>
      </p:sp>
      <p:sp>
        <p:nvSpPr>
          <p:cNvPr id="5" name="Content Placeholder 4"/>
          <p:cNvSpPr>
            <a:spLocks noGrp="1"/>
          </p:cNvSpPr>
          <p:nvPr>
            <p:ph sz="quarter" idx="2"/>
          </p:nvPr>
        </p:nvSpPr>
        <p:spPr>
          <a:xfrm>
            <a:off x="457200" y="1129034"/>
            <a:ext cx="4040188" cy="5433477"/>
          </a:xfrm>
        </p:spPr>
        <p:txBody>
          <a:bodyPr>
            <a:normAutofit fontScale="92500" lnSpcReduction="20000"/>
          </a:bodyPr>
          <a:lstStyle/>
          <a:p>
            <a:pPr>
              <a:buNone/>
            </a:pPr>
            <a:r>
              <a:rPr lang="en-US" sz="3027" dirty="0" smtClean="0">
                <a:solidFill>
                  <a:srgbClr val="0000FF"/>
                </a:solidFill>
              </a:rPr>
              <a:t>ADHD</a:t>
            </a:r>
            <a:r>
              <a:rPr lang="en-US" sz="3027" dirty="0" smtClean="0">
                <a:solidFill>
                  <a:srgbClr val="0000FF"/>
                </a:solidFill>
              </a:rPr>
              <a:t>:</a:t>
            </a:r>
          </a:p>
          <a:p>
            <a:pPr>
              <a:buNone/>
            </a:pPr>
            <a:endParaRPr lang="en-US" sz="3027" dirty="0" smtClean="0">
              <a:solidFill>
                <a:srgbClr val="0000FF"/>
              </a:solidFill>
            </a:endParaRPr>
          </a:p>
          <a:p>
            <a:r>
              <a:rPr lang="en-US" dirty="0" err="1" smtClean="0"/>
              <a:t>Psychoeducation</a:t>
            </a:r>
            <a:endParaRPr lang="en-US" dirty="0" smtClean="0"/>
          </a:p>
          <a:p>
            <a:endParaRPr lang="en-US" dirty="0" smtClean="0"/>
          </a:p>
          <a:p>
            <a:r>
              <a:rPr lang="en-US" dirty="0" smtClean="0"/>
              <a:t>Education modification</a:t>
            </a:r>
          </a:p>
          <a:p>
            <a:endParaRPr lang="en-US" dirty="0" smtClean="0"/>
          </a:p>
          <a:p>
            <a:r>
              <a:rPr lang="en-US" dirty="0" err="1" smtClean="0"/>
              <a:t>Behavioural</a:t>
            </a:r>
            <a:r>
              <a:rPr lang="en-US" dirty="0" smtClean="0"/>
              <a:t>  therapy</a:t>
            </a:r>
          </a:p>
          <a:p>
            <a:endParaRPr lang="en-US" dirty="0" smtClean="0"/>
          </a:p>
          <a:p>
            <a:r>
              <a:rPr lang="en-US" dirty="0" smtClean="0"/>
              <a:t>? Medication</a:t>
            </a:r>
          </a:p>
          <a:p>
            <a:endParaRPr lang="en-US" dirty="0" smtClean="0"/>
          </a:p>
          <a:p>
            <a:r>
              <a:rPr lang="en-US" dirty="0" smtClean="0"/>
              <a:t> Treating coexisting difficulties</a:t>
            </a:r>
          </a:p>
          <a:p>
            <a:endParaRPr lang="en-US" dirty="0" smtClean="0"/>
          </a:p>
          <a:p>
            <a:r>
              <a:rPr lang="en-US" dirty="0" smtClean="0"/>
              <a:t>Supporting families</a:t>
            </a:r>
          </a:p>
          <a:p>
            <a:endParaRPr lang="en-US" dirty="0" smtClean="0"/>
          </a:p>
          <a:p>
            <a:r>
              <a:rPr lang="en-US" dirty="0" smtClean="0"/>
              <a:t>Cross agency working</a:t>
            </a:r>
          </a:p>
          <a:p>
            <a:pPr>
              <a:buNone/>
            </a:pPr>
            <a:endParaRPr lang="en-US" dirty="0" smtClean="0">
              <a:solidFill>
                <a:srgbClr val="0000FF"/>
              </a:solidFill>
            </a:endParaRPr>
          </a:p>
          <a:p>
            <a:endParaRPr lang="en-US" dirty="0" smtClean="0">
              <a:solidFill>
                <a:srgbClr val="0000FF"/>
              </a:solidFill>
            </a:endParaRPr>
          </a:p>
        </p:txBody>
      </p:sp>
      <p:sp>
        <p:nvSpPr>
          <p:cNvPr id="7" name="Content Placeholder 6"/>
          <p:cNvSpPr>
            <a:spLocks noGrp="1"/>
          </p:cNvSpPr>
          <p:nvPr>
            <p:ph sz="quarter" idx="4"/>
          </p:nvPr>
        </p:nvSpPr>
        <p:spPr>
          <a:xfrm>
            <a:off x="4645025" y="1129034"/>
            <a:ext cx="4041775" cy="5433477"/>
          </a:xfrm>
        </p:spPr>
        <p:txBody>
          <a:bodyPr>
            <a:normAutofit lnSpcReduction="10000"/>
          </a:bodyPr>
          <a:lstStyle/>
          <a:p>
            <a:pPr>
              <a:buNone/>
            </a:pPr>
            <a:r>
              <a:rPr lang="en-US" sz="2824" dirty="0" smtClean="0">
                <a:solidFill>
                  <a:srgbClr val="0000FF"/>
                </a:solidFill>
              </a:rPr>
              <a:t>ASD</a:t>
            </a:r>
          </a:p>
          <a:p>
            <a:pPr>
              <a:buNone/>
            </a:pPr>
            <a:endParaRPr lang="en-US" sz="2824" dirty="0" smtClean="0">
              <a:solidFill>
                <a:srgbClr val="0000FF"/>
              </a:solidFill>
            </a:endParaRPr>
          </a:p>
          <a:p>
            <a:r>
              <a:rPr lang="en-US" sz="2200" dirty="0" err="1" smtClean="0"/>
              <a:t>Psychoeducation</a:t>
            </a:r>
            <a:endParaRPr lang="en-US" sz="2200" dirty="0" smtClean="0"/>
          </a:p>
          <a:p>
            <a:endParaRPr lang="en-US" sz="2200" dirty="0" smtClean="0"/>
          </a:p>
          <a:p>
            <a:r>
              <a:rPr lang="en-US" sz="2200" dirty="0" smtClean="0"/>
              <a:t>Education modification</a:t>
            </a:r>
          </a:p>
          <a:p>
            <a:endParaRPr lang="en-US" sz="2200" dirty="0" smtClean="0"/>
          </a:p>
          <a:p>
            <a:r>
              <a:rPr lang="en-US" sz="2200" dirty="0" err="1" smtClean="0"/>
              <a:t>Behavioural</a:t>
            </a:r>
            <a:r>
              <a:rPr lang="en-US" sz="2200" dirty="0" smtClean="0"/>
              <a:t>  therapy</a:t>
            </a:r>
          </a:p>
          <a:p>
            <a:endParaRPr lang="en-US" sz="2200" dirty="0" smtClean="0"/>
          </a:p>
          <a:p>
            <a:r>
              <a:rPr lang="en-US" sz="2200" dirty="0" smtClean="0"/>
              <a:t>? Medication</a:t>
            </a:r>
          </a:p>
          <a:p>
            <a:endParaRPr lang="en-US" sz="2200" dirty="0" smtClean="0"/>
          </a:p>
          <a:p>
            <a:r>
              <a:rPr lang="en-US" sz="2200" dirty="0" smtClean="0"/>
              <a:t> Treating coexisting difficulties</a:t>
            </a:r>
          </a:p>
          <a:p>
            <a:endParaRPr lang="en-US" sz="2200" dirty="0" smtClean="0"/>
          </a:p>
          <a:p>
            <a:r>
              <a:rPr lang="en-US" sz="2200" dirty="0" smtClean="0"/>
              <a:t>Supporting families</a:t>
            </a:r>
          </a:p>
          <a:p>
            <a:endParaRPr lang="en-US" sz="2200" dirty="0" smtClean="0"/>
          </a:p>
          <a:p>
            <a:r>
              <a:rPr lang="en-US" sz="2200" dirty="0" smtClean="0"/>
              <a:t>Cross agency working</a:t>
            </a:r>
          </a:p>
          <a:p>
            <a:endParaRPr lang="en-US" dirty="0" smtClean="0"/>
          </a:p>
          <a:p>
            <a:endParaRPr lang="en-US" dirty="0"/>
          </a:p>
        </p:txBody>
      </p:sp>
    </p:spTree>
  </p:cSld>
  <p:clrMapOvr>
    <a:masterClrMapping/>
  </p:clrMapOvr>
  <p:transition spd="med">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a:xfrm>
            <a:off x="152400" y="0"/>
            <a:ext cx="8991600" cy="1417638"/>
          </a:xfrm>
        </p:spPr>
        <p:txBody>
          <a:bodyPr>
            <a:normAutofit/>
          </a:bodyPr>
          <a:lstStyle/>
          <a:p>
            <a:pPr eaLnBrk="1" hangingPunct="1">
              <a:defRPr/>
            </a:pPr>
            <a:r>
              <a:rPr lang="en-GB" sz="2800" dirty="0" smtClean="0">
                <a:solidFill>
                  <a:srgbClr val="FF0000"/>
                </a:solidFill>
                <a:ea typeface="+mj-ea"/>
                <a:cs typeface="+mj-cs"/>
              </a:rPr>
              <a:t>Management strategies for children with </a:t>
            </a:r>
            <a:br>
              <a:rPr lang="en-GB" sz="2800" dirty="0" smtClean="0">
                <a:solidFill>
                  <a:srgbClr val="FF0000"/>
                </a:solidFill>
                <a:ea typeface="+mj-ea"/>
                <a:cs typeface="+mj-cs"/>
              </a:rPr>
            </a:br>
            <a:r>
              <a:rPr lang="en-GB" sz="2800" dirty="0" smtClean="0">
                <a:solidFill>
                  <a:srgbClr val="FF0000"/>
                </a:solidFill>
                <a:ea typeface="+mj-ea"/>
                <a:cs typeface="+mj-cs"/>
              </a:rPr>
              <a:t>ASD+ADHD in school</a:t>
            </a:r>
            <a:endParaRPr lang="en-GB" sz="2800" dirty="0">
              <a:solidFill>
                <a:srgbClr val="FF0000"/>
              </a:solidFill>
              <a:ea typeface="+mj-ea"/>
              <a:cs typeface="+mj-cs"/>
            </a:endParaRPr>
          </a:p>
        </p:txBody>
      </p:sp>
      <p:sp>
        <p:nvSpPr>
          <p:cNvPr id="81923" name="Rectangle 3"/>
          <p:cNvSpPr>
            <a:spLocks noGrp="1" noChangeArrowheads="1"/>
          </p:cNvSpPr>
          <p:nvPr>
            <p:ph type="body" idx="4294967295"/>
          </p:nvPr>
        </p:nvSpPr>
        <p:spPr>
          <a:xfrm>
            <a:off x="405714" y="1139608"/>
            <a:ext cx="8402484" cy="5070079"/>
          </a:xfrm>
        </p:spPr>
        <p:txBody>
          <a:bodyPr>
            <a:normAutofit fontScale="77500" lnSpcReduction="20000"/>
          </a:bodyPr>
          <a:lstStyle/>
          <a:p>
            <a:pPr eaLnBrk="1" hangingPunct="1">
              <a:lnSpc>
                <a:spcPct val="90000"/>
              </a:lnSpc>
              <a:buNone/>
              <a:defRPr/>
            </a:pPr>
            <a:r>
              <a:rPr lang="en-GB" sz="3097" dirty="0" smtClean="0">
                <a:ea typeface="+mn-ea"/>
                <a:cs typeface="+mn-cs"/>
              </a:rPr>
              <a:t>Includes:</a:t>
            </a:r>
          </a:p>
          <a:p>
            <a:pPr eaLnBrk="1" hangingPunct="1">
              <a:lnSpc>
                <a:spcPct val="90000"/>
              </a:lnSpc>
              <a:buNone/>
              <a:defRPr/>
            </a:pPr>
            <a:endParaRPr lang="en-GB" sz="3097" dirty="0" smtClean="0">
              <a:ea typeface="+mn-ea"/>
              <a:cs typeface="+mn-cs"/>
            </a:endParaRPr>
          </a:p>
          <a:p>
            <a:pPr>
              <a:lnSpc>
                <a:spcPct val="90000"/>
              </a:lnSpc>
              <a:buNone/>
              <a:defRPr/>
            </a:pPr>
            <a:r>
              <a:rPr lang="en-GB" sz="2800" u="sng" dirty="0">
                <a:solidFill>
                  <a:srgbClr val="0000FF"/>
                </a:solidFill>
                <a:ea typeface="+mn-ea"/>
                <a:cs typeface="+mn-cs"/>
              </a:rPr>
              <a:t>Visual </a:t>
            </a:r>
            <a:r>
              <a:rPr lang="en-GB" sz="2800" u="sng" dirty="0" smtClean="0">
                <a:solidFill>
                  <a:srgbClr val="0000FF"/>
                </a:solidFill>
                <a:ea typeface="+mn-ea"/>
                <a:cs typeface="+mn-cs"/>
              </a:rPr>
              <a:t>timetables</a:t>
            </a:r>
            <a:r>
              <a:rPr lang="en-GB" sz="2800" u="sng" dirty="0" smtClean="0">
                <a:solidFill>
                  <a:srgbClr val="0000FF"/>
                </a:solidFill>
              </a:rPr>
              <a:t>, structure/ routine:</a:t>
            </a:r>
          </a:p>
          <a:p>
            <a:pPr>
              <a:lnSpc>
                <a:spcPct val="90000"/>
              </a:lnSpc>
              <a:buNone/>
              <a:defRPr/>
            </a:pPr>
            <a:r>
              <a:rPr lang="en-GB" sz="2800" dirty="0" smtClean="0"/>
              <a:t>   supporting </a:t>
            </a:r>
            <a:r>
              <a:rPr lang="en-GB" sz="2800" dirty="0" smtClean="0">
                <a:ea typeface="+mn-ea"/>
                <a:cs typeface="+mn-cs"/>
              </a:rPr>
              <a:t>understanding and language development </a:t>
            </a:r>
          </a:p>
          <a:p>
            <a:pPr eaLnBrk="1" hangingPunct="1">
              <a:lnSpc>
                <a:spcPct val="90000"/>
              </a:lnSpc>
              <a:buNone/>
              <a:defRPr/>
            </a:pPr>
            <a:r>
              <a:rPr lang="en-GB" sz="2800" dirty="0" smtClean="0"/>
              <a:t>  </a:t>
            </a:r>
            <a:r>
              <a:rPr lang="en-GB" sz="2800" dirty="0" smtClean="0">
                <a:ea typeface="+mn-ea"/>
                <a:cs typeface="+mn-cs"/>
              </a:rPr>
              <a:t> and giving clarity to what will happen and what is expected</a:t>
            </a:r>
          </a:p>
          <a:p>
            <a:pPr eaLnBrk="1" hangingPunct="1">
              <a:lnSpc>
                <a:spcPct val="90000"/>
              </a:lnSpc>
              <a:buNone/>
              <a:defRPr/>
            </a:pPr>
            <a:endParaRPr lang="en-GB" sz="2800" dirty="0" smtClean="0">
              <a:ea typeface="+mn-ea"/>
              <a:cs typeface="+mn-cs"/>
            </a:endParaRPr>
          </a:p>
          <a:p>
            <a:pPr eaLnBrk="1" hangingPunct="1">
              <a:lnSpc>
                <a:spcPct val="90000"/>
              </a:lnSpc>
              <a:buNone/>
              <a:defRPr/>
            </a:pPr>
            <a:r>
              <a:rPr lang="en-GB" sz="2800" u="sng" dirty="0" smtClean="0">
                <a:solidFill>
                  <a:srgbClr val="0000FF"/>
                </a:solidFill>
              </a:rPr>
              <a:t>Simple concrete language</a:t>
            </a:r>
          </a:p>
          <a:p>
            <a:pPr eaLnBrk="1" hangingPunct="1">
              <a:lnSpc>
                <a:spcPct val="90000"/>
              </a:lnSpc>
              <a:buNone/>
              <a:defRPr/>
            </a:pPr>
            <a:r>
              <a:rPr lang="en-GB" sz="2800" dirty="0" smtClean="0">
                <a:ea typeface="+mn-ea"/>
                <a:cs typeface="+mn-cs"/>
              </a:rPr>
              <a:t>Used when you have the child’s attention </a:t>
            </a:r>
            <a:r>
              <a:rPr lang="en-GB" sz="2800" dirty="0" smtClean="0"/>
              <a:t>to reduce misunderstanding</a:t>
            </a:r>
          </a:p>
          <a:p>
            <a:pPr eaLnBrk="1" hangingPunct="1">
              <a:lnSpc>
                <a:spcPct val="90000"/>
              </a:lnSpc>
              <a:buNone/>
              <a:defRPr/>
            </a:pPr>
            <a:endParaRPr lang="en-GB" sz="2800" dirty="0" smtClean="0">
              <a:ea typeface="+mn-ea"/>
              <a:cs typeface="+mn-cs"/>
            </a:endParaRPr>
          </a:p>
          <a:p>
            <a:pPr eaLnBrk="1" hangingPunct="1">
              <a:lnSpc>
                <a:spcPct val="90000"/>
              </a:lnSpc>
              <a:buNone/>
              <a:defRPr/>
            </a:pPr>
            <a:r>
              <a:rPr lang="en-GB" sz="2800" u="sng" dirty="0">
                <a:solidFill>
                  <a:srgbClr val="0000FF"/>
                </a:solidFill>
                <a:ea typeface="+mn-ea"/>
                <a:cs typeface="+mn-cs"/>
              </a:rPr>
              <a:t>Low stimulation </a:t>
            </a:r>
            <a:r>
              <a:rPr lang="en-GB" sz="2800" u="sng" dirty="0" smtClean="0">
                <a:solidFill>
                  <a:srgbClr val="0000FF"/>
                </a:solidFill>
                <a:ea typeface="+mn-ea"/>
                <a:cs typeface="+mn-cs"/>
              </a:rPr>
              <a:t>areas:</a:t>
            </a:r>
          </a:p>
          <a:p>
            <a:pPr eaLnBrk="1" hangingPunct="1">
              <a:lnSpc>
                <a:spcPct val="90000"/>
              </a:lnSpc>
              <a:buNone/>
              <a:defRPr/>
            </a:pPr>
            <a:r>
              <a:rPr lang="en-GB" sz="2800" dirty="0" smtClean="0">
                <a:ea typeface="+mn-ea"/>
                <a:cs typeface="+mn-cs"/>
              </a:rPr>
              <a:t> reducing sensory difficulties</a:t>
            </a:r>
          </a:p>
          <a:p>
            <a:pPr eaLnBrk="1" hangingPunct="1">
              <a:lnSpc>
                <a:spcPct val="90000"/>
              </a:lnSpc>
              <a:buNone/>
              <a:defRPr/>
            </a:pPr>
            <a:endParaRPr lang="en-GB" sz="2800" dirty="0">
              <a:ea typeface="+mn-ea"/>
              <a:cs typeface="+mn-cs"/>
            </a:endParaRPr>
          </a:p>
          <a:p>
            <a:pPr eaLnBrk="1" hangingPunct="1">
              <a:lnSpc>
                <a:spcPct val="90000"/>
              </a:lnSpc>
              <a:buNone/>
              <a:defRPr/>
            </a:pPr>
            <a:r>
              <a:rPr lang="en-GB" sz="2800" u="sng" dirty="0">
                <a:solidFill>
                  <a:srgbClr val="0000FF"/>
                </a:solidFill>
                <a:ea typeface="+mn-ea"/>
                <a:cs typeface="+mn-cs"/>
              </a:rPr>
              <a:t>Social </a:t>
            </a:r>
            <a:r>
              <a:rPr lang="en-GB" sz="2800" u="sng" dirty="0" smtClean="0">
                <a:solidFill>
                  <a:srgbClr val="0000FF"/>
                </a:solidFill>
                <a:ea typeface="+mn-ea"/>
                <a:cs typeface="+mn-cs"/>
              </a:rPr>
              <a:t>stories: </a:t>
            </a:r>
          </a:p>
          <a:p>
            <a:pPr eaLnBrk="1" hangingPunct="1">
              <a:lnSpc>
                <a:spcPct val="90000"/>
              </a:lnSpc>
              <a:buNone/>
              <a:defRPr/>
            </a:pPr>
            <a:r>
              <a:rPr lang="en-GB" sz="2800" dirty="0" smtClean="0">
                <a:ea typeface="+mn-ea"/>
                <a:cs typeface="+mn-cs"/>
              </a:rPr>
              <a:t>helping the understanding of social interaction in school and beyond</a:t>
            </a:r>
          </a:p>
          <a:p>
            <a:pPr eaLnBrk="1" hangingPunct="1">
              <a:lnSpc>
                <a:spcPct val="90000"/>
              </a:lnSpc>
              <a:buNone/>
              <a:defRPr/>
            </a:pPr>
            <a:endParaRPr lang="en-GB" sz="2800" dirty="0" smtClean="0"/>
          </a:p>
          <a:p>
            <a:pPr eaLnBrk="1" hangingPunct="1">
              <a:lnSpc>
                <a:spcPct val="90000"/>
              </a:lnSpc>
              <a:defRPr/>
            </a:pPr>
            <a:endParaRPr lang="en-GB" sz="2800" dirty="0">
              <a:ea typeface="+mn-ea"/>
              <a:cs typeface="+mn-cs"/>
            </a:endParaRPr>
          </a:p>
        </p:txBody>
      </p:sp>
      <p:sp>
        <p:nvSpPr>
          <p:cNvPr id="57348" name="Text Box 4"/>
          <p:cNvSpPr txBox="1">
            <a:spLocks noChangeArrowheads="1"/>
          </p:cNvSpPr>
          <p:nvPr/>
        </p:nvSpPr>
        <p:spPr bwMode="auto">
          <a:xfrm>
            <a:off x="152400" y="6553200"/>
            <a:ext cx="4724400" cy="274638"/>
          </a:xfrm>
          <a:prstGeom prst="rect">
            <a:avLst/>
          </a:prstGeom>
          <a:noFill/>
          <a:ln w="9525">
            <a:noFill/>
            <a:miter lim="800000"/>
            <a:headEnd/>
            <a:tailEnd/>
          </a:ln>
        </p:spPr>
        <p:txBody>
          <a:bodyPr>
            <a:prstTxWarp prst="textNoShape">
              <a:avLst/>
            </a:prstTxWarp>
            <a:spAutoFit/>
          </a:bodyPr>
          <a:lstStyle/>
          <a:p>
            <a:pPr>
              <a:spcBef>
                <a:spcPct val="50000"/>
              </a:spcBef>
            </a:pPr>
            <a:endParaRPr lang="en-US" sz="120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sz="2800" dirty="0" smtClean="0"/>
              <a:t> 1. Construct </a:t>
            </a:r>
            <a:r>
              <a:rPr lang="en-US" sz="2800" dirty="0" smtClean="0"/>
              <a:t>positive relationships</a:t>
            </a:r>
            <a:r>
              <a:rPr lang="en-US" sz="2800" dirty="0" smtClean="0"/>
              <a:t> </a:t>
            </a:r>
          </a:p>
          <a:p>
            <a:pPr>
              <a:buNone/>
            </a:pPr>
            <a:r>
              <a:rPr lang="en-US" sz="2800" dirty="0" smtClean="0"/>
              <a:t>     with </a:t>
            </a:r>
            <a:r>
              <a:rPr lang="en-US" sz="2800" dirty="0" smtClean="0"/>
              <a:t>the</a:t>
            </a:r>
            <a:r>
              <a:rPr lang="en-US" sz="2800" dirty="0" smtClean="0"/>
              <a:t>  members </a:t>
            </a:r>
            <a:r>
              <a:rPr lang="en-US" sz="2800" dirty="0" smtClean="0"/>
              <a:t>and teachers and</a:t>
            </a:r>
            <a:r>
              <a:rPr lang="en-US" sz="2800" dirty="0" smtClean="0"/>
              <a:t> </a:t>
            </a:r>
          </a:p>
          <a:p>
            <a:pPr>
              <a:buNone/>
            </a:pPr>
            <a:r>
              <a:rPr lang="en-US" sz="2800" dirty="0" smtClean="0"/>
              <a:t>     aim to share the </a:t>
            </a:r>
            <a:r>
              <a:rPr lang="en-US" sz="2800" dirty="0" smtClean="0"/>
              <a:t>same approach</a:t>
            </a:r>
            <a:r>
              <a:rPr lang="en-US" sz="2800" dirty="0" smtClean="0"/>
              <a:t>.</a:t>
            </a:r>
          </a:p>
          <a:p>
            <a:pPr>
              <a:buNone/>
            </a:pPr>
            <a:endParaRPr lang="en-US" sz="2800" dirty="0" smtClean="0"/>
          </a:p>
          <a:p>
            <a:pPr>
              <a:buNone/>
            </a:pPr>
            <a:r>
              <a:rPr lang="en-US" sz="2800" dirty="0" smtClean="0"/>
              <a:t> </a:t>
            </a:r>
            <a:r>
              <a:rPr lang="en-US" sz="2800" dirty="0" smtClean="0"/>
              <a:t> </a:t>
            </a:r>
            <a:r>
              <a:rPr lang="en-US" sz="2800" dirty="0" smtClean="0"/>
              <a:t>Good communication and consistency is key</a:t>
            </a:r>
          </a:p>
          <a:p>
            <a:endParaRPr lang="en-GB" dirty="0"/>
          </a:p>
        </p:txBody>
      </p:sp>
      <p:sp>
        <p:nvSpPr>
          <p:cNvPr id="3" name="Title 2"/>
          <p:cNvSpPr>
            <a:spLocks noGrp="1"/>
          </p:cNvSpPr>
          <p:nvPr>
            <p:ph type="title"/>
          </p:nvPr>
        </p:nvSpPr>
        <p:spPr/>
        <p:txBody>
          <a:bodyPr/>
          <a:lstStyle/>
          <a:p>
            <a:r>
              <a:rPr lang="en-US" dirty="0" smtClean="0">
                <a:solidFill>
                  <a:srgbClr val="FF0000"/>
                </a:solidFill>
              </a:rPr>
              <a:t>Top ten hints and tips</a:t>
            </a:r>
            <a:endParaRPr lang="en-GB" dirty="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3" name="Rectangle 5"/>
          <p:cNvSpPr>
            <a:spLocks noGrp="1" noChangeArrowheads="1"/>
          </p:cNvSpPr>
          <p:nvPr>
            <p:ph idx="1"/>
          </p:nvPr>
        </p:nvSpPr>
        <p:spPr>
          <a:xfrm>
            <a:off x="1054100" y="1993451"/>
            <a:ext cx="6859588" cy="4340674"/>
          </a:xfrm>
          <a:noFill/>
        </p:spPr>
        <p:txBody>
          <a:bodyPr anchor="t">
            <a:normAutofit/>
          </a:bodyPr>
          <a:lstStyle/>
          <a:p>
            <a:pPr marL="419100" indent="-419100">
              <a:spcBef>
                <a:spcPct val="45000"/>
              </a:spcBef>
              <a:buNone/>
            </a:pPr>
            <a:r>
              <a:rPr lang="en-US" sz="2400" dirty="0" smtClean="0"/>
              <a:t>2 </a:t>
            </a:r>
            <a:r>
              <a:rPr lang="en-US" sz="2400" dirty="0" smtClean="0"/>
              <a:t>.  Allow </a:t>
            </a:r>
            <a:r>
              <a:rPr lang="en-US" sz="2400" dirty="0"/>
              <a:t>time for processing of information. For example by </a:t>
            </a:r>
            <a:r>
              <a:rPr lang="en-US" sz="2400" dirty="0" smtClean="0"/>
              <a:t>reducing the </a:t>
            </a:r>
            <a:r>
              <a:rPr lang="en-US" sz="2400" dirty="0"/>
              <a:t>amount of language they have to concentrate on and allow for flexibility in amount of time needed to complete a </a:t>
            </a:r>
            <a:r>
              <a:rPr lang="en-US" sz="2400" dirty="0" smtClean="0"/>
              <a:t>project</a:t>
            </a:r>
          </a:p>
          <a:p>
            <a:pPr marL="419100" indent="-419100">
              <a:spcBef>
                <a:spcPct val="45000"/>
              </a:spcBef>
              <a:buFontTx/>
              <a:buAutoNum type="arabicPeriod"/>
            </a:pPr>
            <a:endParaRPr lang="en-US" sz="2000" dirty="0" smtClean="0"/>
          </a:p>
          <a:p>
            <a:pPr marL="419100" indent="-419100" eaLnBrk="1" hangingPunct="1">
              <a:spcBef>
                <a:spcPct val="45000"/>
              </a:spcBef>
              <a:buFontTx/>
              <a:buAutoNum type="arabicPeriod"/>
            </a:pPr>
            <a:endParaRPr lang="en-US" sz="2000" dirty="0" smtClean="0"/>
          </a:p>
        </p:txBody>
      </p:sp>
      <p:sp>
        <p:nvSpPr>
          <p:cNvPr id="71682" name="Rectangle 2"/>
          <p:cNvSpPr>
            <a:spLocks noGrp="1" noChangeArrowheads="1"/>
          </p:cNvSpPr>
          <p:nvPr>
            <p:ph type="title"/>
          </p:nvPr>
        </p:nvSpPr>
        <p:spPr/>
        <p:txBody>
          <a:bodyPr/>
          <a:lstStyle/>
          <a:p>
            <a:pPr eaLnBrk="1" hangingPunct="1"/>
            <a:r>
              <a:rPr lang="en-US" dirty="0">
                <a:solidFill>
                  <a:srgbClr val="FF0000"/>
                </a:solidFill>
              </a:rPr>
              <a:t>Top ten hints and tips</a:t>
            </a:r>
            <a:endParaRPr lang="en-GB" dirty="0">
              <a:solidFill>
                <a:srgbClr val="FF0000"/>
              </a:solidFill>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9813">
                                            <p:txEl>
                                              <p:pRg st="0" end="0"/>
                                            </p:txEl>
                                          </p:spTgt>
                                        </p:tgtEl>
                                        <p:attrNameLst>
                                          <p:attrName>style.visibility</p:attrName>
                                        </p:attrNameLst>
                                      </p:cBhvr>
                                      <p:to>
                                        <p:strVal val="visible"/>
                                      </p:to>
                                    </p:set>
                                    <p:animEffect transition="in" filter="fade">
                                      <p:cBhvr>
                                        <p:cTn id="7" dur="1000"/>
                                        <p:tgtEl>
                                          <p:spTgt spid="1198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3" grpId="0" build="p"/>
    </p:bld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sz="2800" dirty="0" smtClean="0"/>
              <a:t>3.Give an overview of what you want them to do then break it into smaller, </a:t>
            </a:r>
            <a:r>
              <a:rPr lang="en-US" sz="2800" dirty="0" err="1" smtClean="0"/>
              <a:t>prioritised</a:t>
            </a:r>
            <a:r>
              <a:rPr lang="en-US" sz="2800" dirty="0" smtClean="0"/>
              <a:t> steps. </a:t>
            </a:r>
          </a:p>
          <a:p>
            <a:endParaRPr lang="en-US" sz="2800" dirty="0" smtClean="0"/>
          </a:p>
          <a:p>
            <a:pPr>
              <a:buNone/>
            </a:pPr>
            <a:r>
              <a:rPr lang="en-US" sz="2800" dirty="0" smtClean="0"/>
              <a:t>  Children </a:t>
            </a:r>
            <a:r>
              <a:rPr lang="en-US" sz="2800" dirty="0" smtClean="0"/>
              <a:t>with ADHD have difficulty with planning activities and doing them in the right order so establishing small tasks leading up to a completed project will help</a:t>
            </a:r>
          </a:p>
          <a:p>
            <a:endParaRPr lang="en-GB" dirty="0"/>
          </a:p>
        </p:txBody>
      </p:sp>
      <p:sp>
        <p:nvSpPr>
          <p:cNvPr id="3" name="Title 2"/>
          <p:cNvSpPr>
            <a:spLocks noGrp="1"/>
          </p:cNvSpPr>
          <p:nvPr>
            <p:ph type="title"/>
          </p:nvPr>
        </p:nvSpPr>
        <p:spPr/>
        <p:txBody>
          <a:bodyPr/>
          <a:lstStyle/>
          <a:p>
            <a:r>
              <a:rPr lang="en-US" dirty="0" smtClean="0">
                <a:solidFill>
                  <a:srgbClr val="FF0000"/>
                </a:solidFill>
              </a:rPr>
              <a:t>Top ten hints and tips</a:t>
            </a:r>
            <a:endParaRPr lang="en-GB" dirty="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835" name="Rectangle 3"/>
          <p:cNvSpPr>
            <a:spLocks noGrp="1" noChangeArrowheads="1"/>
          </p:cNvSpPr>
          <p:nvPr>
            <p:ph idx="1"/>
          </p:nvPr>
        </p:nvSpPr>
        <p:spPr>
          <a:xfrm>
            <a:off x="1054100" y="1799398"/>
            <a:ext cx="7008813" cy="4318976"/>
          </a:xfrm>
          <a:noFill/>
        </p:spPr>
        <p:txBody>
          <a:bodyPr>
            <a:noAutofit/>
          </a:bodyPr>
          <a:lstStyle/>
          <a:p>
            <a:pPr marL="457200" indent="-457200">
              <a:spcBef>
                <a:spcPct val="45000"/>
              </a:spcBef>
              <a:buNone/>
            </a:pPr>
            <a:r>
              <a:rPr lang="en-US" sz="2400" dirty="0" smtClean="0"/>
              <a:t>4.   Sit the child close to you and pair them with a calm pupil away from potential distractions. ASD+ADHD children are easily distracted, so where they sit in the classroom can make a difference e.g. away from windows and </a:t>
            </a:r>
            <a:r>
              <a:rPr lang="en-US" sz="2400" dirty="0" smtClean="0"/>
              <a:t>doors</a:t>
            </a:r>
            <a:endParaRPr lang="en-US" sz="2400" dirty="0" smtClean="0"/>
          </a:p>
        </p:txBody>
      </p:sp>
      <p:sp>
        <p:nvSpPr>
          <p:cNvPr id="72706" name="Rectangle 2"/>
          <p:cNvSpPr>
            <a:spLocks noGrp="1" noChangeArrowheads="1"/>
          </p:cNvSpPr>
          <p:nvPr>
            <p:ph type="title"/>
          </p:nvPr>
        </p:nvSpPr>
        <p:spPr>
          <a:xfrm>
            <a:off x="430213" y="274638"/>
            <a:ext cx="8256587" cy="949037"/>
          </a:xfrm>
        </p:spPr>
        <p:txBody>
          <a:bodyPr/>
          <a:lstStyle/>
          <a:p>
            <a:pPr eaLnBrk="1" hangingPunct="1"/>
            <a:r>
              <a:rPr lang="en-US" dirty="0">
                <a:solidFill>
                  <a:srgbClr val="FF0000"/>
                </a:solidFill>
              </a:rPr>
              <a:t>Top ten hints and tips</a:t>
            </a:r>
            <a:endParaRPr lang="en-GB" dirty="0">
              <a:solidFill>
                <a:srgbClr val="FF0000"/>
              </a:solidFill>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fade">
                                      <p:cBhvr>
                                        <p:cTn id="7" dur="1000"/>
                                        <p:tgtEl>
                                          <p:spTgt spid="1208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p:bld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spcBef>
                <a:spcPct val="45000"/>
              </a:spcBef>
              <a:buNone/>
            </a:pPr>
            <a:r>
              <a:rPr lang="en-US" sz="2800" dirty="0" smtClean="0"/>
              <a:t>5.  Provide </a:t>
            </a:r>
            <a:r>
              <a:rPr lang="en-US" sz="2800" dirty="0" smtClean="0"/>
              <a:t>opportunities to be physically active and try to find a way to allow them to </a:t>
            </a:r>
            <a:r>
              <a:rPr lang="en-US" sz="2800" dirty="0" smtClean="0"/>
              <a:t>fidget  </a:t>
            </a:r>
            <a:r>
              <a:rPr lang="en-US" sz="2800" dirty="0" smtClean="0"/>
              <a:t>e</a:t>
            </a:r>
            <a:r>
              <a:rPr lang="en-US" sz="2800" dirty="0" smtClean="0"/>
              <a:t>.g. let </a:t>
            </a:r>
            <a:r>
              <a:rPr lang="en-US" sz="2800" dirty="0" smtClean="0"/>
              <a:t>them be the one to go and fetch something and allow the use of squeeze balls</a:t>
            </a:r>
          </a:p>
          <a:p>
            <a:pPr marL="457200" indent="-457200">
              <a:spcBef>
                <a:spcPct val="50000"/>
              </a:spcBef>
              <a:buNone/>
            </a:pPr>
            <a:r>
              <a:rPr lang="en-US" sz="2800" dirty="0" smtClean="0"/>
              <a:t>6   Explain in advance what's going to happen, especially if different to what they expected. </a:t>
            </a:r>
          </a:p>
          <a:p>
            <a:endParaRPr lang="en-GB" dirty="0"/>
          </a:p>
        </p:txBody>
      </p:sp>
      <p:sp>
        <p:nvSpPr>
          <p:cNvPr id="3" name="Title 2"/>
          <p:cNvSpPr>
            <a:spLocks noGrp="1"/>
          </p:cNvSpPr>
          <p:nvPr>
            <p:ph type="title"/>
          </p:nvPr>
        </p:nvSpPr>
        <p:spPr/>
        <p:txBody>
          <a:bodyPr/>
          <a:lstStyle/>
          <a:p>
            <a:r>
              <a:rPr lang="en-US" dirty="0" smtClean="0">
                <a:solidFill>
                  <a:srgbClr val="FF0000"/>
                </a:solidFill>
              </a:rPr>
              <a:t>Top ten hints and tips</a:t>
            </a:r>
            <a:endParaRPr lang="en-GB" dirty="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14350" indent="-514350">
              <a:spcBef>
                <a:spcPct val="50000"/>
              </a:spcBef>
              <a:buNone/>
            </a:pPr>
            <a:r>
              <a:rPr lang="en-US" sz="2800" dirty="0" smtClean="0"/>
              <a:t>7.  Promote </a:t>
            </a:r>
            <a:r>
              <a:rPr lang="en-US" sz="2800" dirty="0" smtClean="0"/>
              <a:t>self esteem by praising them in public for positive </a:t>
            </a:r>
            <a:r>
              <a:rPr lang="en-US" sz="2800" dirty="0" err="1" smtClean="0"/>
              <a:t>behaviour</a:t>
            </a:r>
            <a:r>
              <a:rPr lang="en-US" sz="2800" dirty="0" smtClean="0"/>
              <a:t>. When necessary discipline them quietly on a one-to-</a:t>
            </a:r>
            <a:r>
              <a:rPr lang="en-US" sz="2800" dirty="0" smtClean="0"/>
              <a:t>one</a:t>
            </a:r>
          </a:p>
          <a:p>
            <a:pPr marL="514350" indent="-514350">
              <a:spcBef>
                <a:spcPct val="50000"/>
              </a:spcBef>
              <a:buAutoNum type="arabicPlain" startAt="7"/>
            </a:pPr>
            <a:endParaRPr lang="en-US" sz="2800" dirty="0" smtClean="0"/>
          </a:p>
          <a:p>
            <a:pPr marL="514350" indent="-514350">
              <a:spcBef>
                <a:spcPct val="50000"/>
              </a:spcBef>
              <a:buNone/>
            </a:pPr>
            <a:r>
              <a:rPr lang="en-US" sz="2800" dirty="0" smtClean="0"/>
              <a:t>8  </a:t>
            </a:r>
            <a:r>
              <a:rPr lang="en-US" sz="2800" dirty="0" smtClean="0"/>
              <a:t> Keep </a:t>
            </a:r>
            <a:r>
              <a:rPr lang="en-US" sz="2800" dirty="0" smtClean="0"/>
              <a:t>a chart to track their tasks or their </a:t>
            </a:r>
            <a:r>
              <a:rPr lang="en-US" sz="2800" dirty="0" err="1" smtClean="0"/>
              <a:t>behaviour</a:t>
            </a:r>
            <a:r>
              <a:rPr lang="en-US" sz="2800" dirty="0" smtClean="0"/>
              <a:t>. Rewards can then be given when they reach their target</a:t>
            </a:r>
            <a:endParaRPr lang="en-US" sz="2800" dirty="0" smtClean="0"/>
          </a:p>
          <a:p>
            <a:endParaRPr lang="en-US" dirty="0"/>
          </a:p>
        </p:txBody>
      </p:sp>
      <p:sp>
        <p:nvSpPr>
          <p:cNvPr id="3" name="Title 2"/>
          <p:cNvSpPr>
            <a:spLocks noGrp="1"/>
          </p:cNvSpPr>
          <p:nvPr>
            <p:ph type="title"/>
          </p:nvPr>
        </p:nvSpPr>
        <p:spPr/>
        <p:txBody>
          <a:bodyPr/>
          <a:lstStyle/>
          <a:p>
            <a:r>
              <a:rPr lang="en-US" dirty="0" smtClean="0">
                <a:solidFill>
                  <a:srgbClr val="FF0000"/>
                </a:solidFill>
              </a:rPr>
              <a:t>Top ten hints and tips</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64015"/>
            <a:ext cx="8229600" cy="3943276"/>
          </a:xfrm>
        </p:spPr>
        <p:txBody>
          <a:bodyPr/>
          <a:lstStyle/>
          <a:p>
            <a:pPr marL="457200" indent="-457200">
              <a:spcBef>
                <a:spcPct val="50000"/>
              </a:spcBef>
              <a:buNone/>
            </a:pPr>
            <a:r>
              <a:rPr lang="en-US" sz="2400" dirty="0" smtClean="0"/>
              <a:t>9   Be </a:t>
            </a:r>
            <a:r>
              <a:rPr lang="en-US" sz="2400" dirty="0" smtClean="0"/>
              <a:t>aware that bullying by other pupils may be a problem.</a:t>
            </a:r>
            <a:br>
              <a:rPr lang="en-US" sz="2400" dirty="0" smtClean="0"/>
            </a:br>
            <a:r>
              <a:rPr lang="en-US" sz="2400" dirty="0" smtClean="0"/>
              <a:t>When things go wrong, it may not always be the fault of the child with ASD+ADHD. Be willing to hear their side of the </a:t>
            </a:r>
            <a:r>
              <a:rPr lang="en-US" sz="2400" dirty="0" smtClean="0"/>
              <a:t>story</a:t>
            </a:r>
          </a:p>
          <a:p>
            <a:pPr marL="457200" indent="-457200">
              <a:spcBef>
                <a:spcPct val="50000"/>
              </a:spcBef>
              <a:buAutoNum type="arabicPlain" startAt="9"/>
            </a:pPr>
            <a:endParaRPr lang="en-US" sz="2400" dirty="0" smtClean="0"/>
          </a:p>
          <a:p>
            <a:pPr marL="419100" indent="-419100">
              <a:spcBef>
                <a:spcPct val="50000"/>
              </a:spcBef>
              <a:buNone/>
            </a:pPr>
            <a:r>
              <a:rPr lang="en-US" sz="2400" dirty="0" smtClean="0"/>
              <a:t>10 Help show them how to make friends and play appropriately with others</a:t>
            </a:r>
          </a:p>
          <a:p>
            <a:endParaRPr lang="en-GB" dirty="0"/>
          </a:p>
        </p:txBody>
      </p:sp>
      <p:sp>
        <p:nvSpPr>
          <p:cNvPr id="3" name="Title 2"/>
          <p:cNvSpPr>
            <a:spLocks noGrp="1"/>
          </p:cNvSpPr>
          <p:nvPr>
            <p:ph type="title"/>
          </p:nvPr>
        </p:nvSpPr>
        <p:spPr/>
        <p:txBody>
          <a:bodyPr/>
          <a:lstStyle/>
          <a:p>
            <a:r>
              <a:rPr lang="en-US" dirty="0" smtClean="0">
                <a:solidFill>
                  <a:srgbClr val="FF0000"/>
                </a:solidFill>
              </a:rPr>
              <a:t>Top ten hints and tips</a:t>
            </a:r>
            <a:endParaRPr lang="en-GB" dirty="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8482" name="Title 3"/>
          <p:cNvSpPr>
            <a:spLocks noGrp="1"/>
          </p:cNvSpPr>
          <p:nvPr>
            <p:ph type="ctrTitle"/>
          </p:nvPr>
        </p:nvSpPr>
        <p:spPr/>
        <p:txBody>
          <a:bodyPr/>
          <a:lstStyle/>
          <a:p>
            <a:r>
              <a:rPr lang="en-US" dirty="0" smtClean="0">
                <a:solidFill>
                  <a:srgbClr val="FF0000"/>
                </a:solidFill>
              </a:rPr>
              <a:t>Medication</a:t>
            </a:r>
          </a:p>
        </p:txBody>
      </p:sp>
      <p:sp>
        <p:nvSpPr>
          <p:cNvPr id="148483"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13642"/>
            <a:ext cx="8229600" cy="3993649"/>
          </a:xfrm>
        </p:spPr>
        <p:txBody>
          <a:bodyPr/>
          <a:lstStyle/>
          <a:p>
            <a:r>
              <a:rPr lang="en-US" dirty="0" smtClean="0"/>
              <a:t>Does it work?</a:t>
            </a:r>
          </a:p>
          <a:p>
            <a:endParaRPr lang="en-US" dirty="0" smtClean="0"/>
          </a:p>
          <a:p>
            <a:r>
              <a:rPr lang="en-US" dirty="0" smtClean="0"/>
              <a:t>What are the side effects?</a:t>
            </a:r>
          </a:p>
          <a:p>
            <a:endParaRPr lang="en-US" dirty="0" smtClean="0"/>
          </a:p>
          <a:p>
            <a:r>
              <a:rPr lang="en-US" dirty="0" smtClean="0"/>
              <a:t>Which is the best medication?</a:t>
            </a:r>
          </a:p>
          <a:p>
            <a:endParaRPr lang="en-US" dirty="0"/>
          </a:p>
        </p:txBody>
      </p:sp>
      <p:sp>
        <p:nvSpPr>
          <p:cNvPr id="3" name="Title 2"/>
          <p:cNvSpPr>
            <a:spLocks noGrp="1"/>
          </p:cNvSpPr>
          <p:nvPr>
            <p:ph type="title"/>
          </p:nvPr>
        </p:nvSpPr>
        <p:spPr/>
        <p:txBody>
          <a:bodyPr/>
          <a:lstStyle/>
          <a:p>
            <a:r>
              <a:rPr lang="en-US" dirty="0" smtClean="0">
                <a:solidFill>
                  <a:srgbClr val="FF0000"/>
                </a:solidFill>
              </a:rPr>
              <a:t>Medication in ASD/ADHD</a:t>
            </a:r>
            <a:endParaRPr lang="en-US" dirty="0">
              <a:solidFill>
                <a:srgbClr val="FF0000"/>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a:xfrm>
            <a:off x="457200" y="887148"/>
            <a:ext cx="8229600" cy="5120143"/>
          </a:xfrm>
        </p:spPr>
        <p:txBody>
          <a:bodyPr>
            <a:normAutofit/>
          </a:bodyPr>
          <a:lstStyle/>
          <a:p>
            <a:pPr eaLnBrk="1" hangingPunct="1">
              <a:buFont typeface="Arial"/>
              <a:buChar char="•"/>
              <a:defRPr/>
            </a:pPr>
            <a:endParaRPr lang="en-GB" sz="2800" dirty="0" smtClean="0">
              <a:ea typeface="+mn-ea"/>
              <a:cs typeface="+mn-cs"/>
            </a:endParaRPr>
          </a:p>
          <a:p>
            <a:pPr eaLnBrk="1" hangingPunct="1">
              <a:buFont typeface="Arial"/>
              <a:buChar char="•"/>
              <a:defRPr/>
            </a:pPr>
            <a:endParaRPr lang="en-GB" sz="2800" dirty="0" smtClean="0">
              <a:ea typeface="+mn-ea"/>
              <a:cs typeface="+mn-cs"/>
            </a:endParaRPr>
          </a:p>
          <a:p>
            <a:pPr eaLnBrk="1" hangingPunct="1">
              <a:buFont typeface="Arial"/>
              <a:buChar char="•"/>
              <a:defRPr/>
            </a:pPr>
            <a:endParaRPr lang="en-GB" sz="2800" dirty="0" smtClean="0"/>
          </a:p>
          <a:p>
            <a:pPr eaLnBrk="1" hangingPunct="1">
              <a:defRPr/>
            </a:pPr>
            <a:endParaRPr lang="en-GB" sz="2800" dirty="0" smtClean="0">
              <a:ea typeface="+mn-ea"/>
              <a:cs typeface="+mn-cs"/>
            </a:endParaRPr>
          </a:p>
          <a:p>
            <a:pPr eaLnBrk="1" hangingPunct="1">
              <a:defRPr/>
            </a:pPr>
            <a:endParaRPr lang="en-GB" sz="2800" dirty="0" smtClean="0">
              <a:ea typeface="+mn-ea"/>
              <a:cs typeface="+mn-cs"/>
            </a:endParaRPr>
          </a:p>
          <a:p>
            <a:pPr eaLnBrk="1" hangingPunct="1">
              <a:defRPr/>
            </a:pPr>
            <a:endParaRPr lang="en-GB" sz="2800" dirty="0" smtClean="0">
              <a:ea typeface="+mn-ea"/>
              <a:cs typeface="+mn-cs"/>
            </a:endParaRPr>
          </a:p>
        </p:txBody>
      </p:sp>
      <p:sp>
        <p:nvSpPr>
          <p:cNvPr id="82946" name="Rectangle 2"/>
          <p:cNvSpPr>
            <a:spLocks noGrp="1" noChangeArrowheads="1"/>
          </p:cNvSpPr>
          <p:nvPr>
            <p:ph type="title"/>
          </p:nvPr>
        </p:nvSpPr>
        <p:spPr>
          <a:xfrm>
            <a:off x="457200" y="274638"/>
            <a:ext cx="8229600" cy="612510"/>
          </a:xfrm>
        </p:spPr>
        <p:txBody>
          <a:bodyPr>
            <a:normAutofit fontScale="90000"/>
          </a:bodyPr>
          <a:lstStyle/>
          <a:p>
            <a:pPr eaLnBrk="1" hangingPunct="1">
              <a:defRPr/>
            </a:pPr>
            <a:r>
              <a:rPr lang="en-GB" dirty="0" smtClean="0">
                <a:solidFill>
                  <a:srgbClr val="FF3300"/>
                </a:solidFill>
              </a:rPr>
              <a:t>M</a:t>
            </a:r>
            <a:r>
              <a:rPr lang="en-GB" dirty="0" smtClean="0">
                <a:solidFill>
                  <a:srgbClr val="FF3300"/>
                </a:solidFill>
                <a:ea typeface="+mj-ea"/>
                <a:cs typeface="+mj-cs"/>
              </a:rPr>
              <a:t>edication?</a:t>
            </a:r>
            <a:endParaRPr lang="en-GB" dirty="0">
              <a:solidFill>
                <a:srgbClr val="FF3300"/>
              </a:solidFill>
              <a:ea typeface="+mj-ea"/>
              <a:cs typeface="+mj-cs"/>
            </a:endParaRPr>
          </a:p>
        </p:txBody>
      </p:sp>
      <p:sp>
        <p:nvSpPr>
          <p:cNvPr id="58372" name="Text Box 4"/>
          <p:cNvSpPr txBox="1">
            <a:spLocks noChangeArrowheads="1"/>
          </p:cNvSpPr>
          <p:nvPr/>
        </p:nvSpPr>
        <p:spPr bwMode="auto">
          <a:xfrm>
            <a:off x="152400" y="6553200"/>
            <a:ext cx="4724400" cy="274638"/>
          </a:xfrm>
          <a:prstGeom prst="rect">
            <a:avLst/>
          </a:prstGeom>
          <a:noFill/>
          <a:ln w="9525">
            <a:noFill/>
            <a:miter lim="800000"/>
            <a:headEnd/>
            <a:tailEnd/>
          </a:ln>
        </p:spPr>
        <p:txBody>
          <a:bodyPr>
            <a:prstTxWarp prst="textNoShape">
              <a:avLst/>
            </a:prstTxWarp>
            <a:spAutoFit/>
          </a:bodyPr>
          <a:lstStyle/>
          <a:p>
            <a:pPr>
              <a:spcBef>
                <a:spcPct val="50000"/>
              </a:spcBef>
            </a:pPr>
            <a:endParaRPr lang="en-US" sz="1200"/>
          </a:p>
        </p:txBody>
      </p:sp>
      <p:pic>
        <p:nvPicPr>
          <p:cNvPr id="5" name="Content Placeholder 3" descr="Salvador-Dali-Metamorphosis-of-Narcissus-15239.jpg"/>
          <p:cNvPicPr>
            <a:picLocks noChangeAspect="1"/>
          </p:cNvPicPr>
          <p:nvPr/>
        </p:nvPicPr>
        <p:blipFill>
          <a:blip r:embed="rId2"/>
          <a:srcRect l="-6987" r="-6987"/>
          <a:stretch>
            <a:fillRect/>
          </a:stretch>
        </p:blipFill>
        <p:spPr>
          <a:xfrm>
            <a:off x="2134724" y="2035585"/>
            <a:ext cx="5484151" cy="3043772"/>
          </a:xfrm>
          <a:prstGeom prst="rect">
            <a:avLst/>
          </a:prstGeom>
        </p:spPr>
      </p:pic>
      <p:sp>
        <p:nvSpPr>
          <p:cNvPr id="6" name="TextBox 5"/>
          <p:cNvSpPr txBox="1"/>
          <p:nvPr/>
        </p:nvSpPr>
        <p:spPr>
          <a:xfrm rot="20582294">
            <a:off x="5631652" y="5489019"/>
            <a:ext cx="4523069" cy="800219"/>
          </a:xfrm>
          <a:prstGeom prst="rect">
            <a:avLst/>
          </a:prstGeom>
          <a:noFill/>
        </p:spPr>
        <p:txBody>
          <a:bodyPr wrap="square" rtlCol="0">
            <a:spAutoFit/>
          </a:bodyPr>
          <a:lstStyle/>
          <a:p>
            <a:pPr>
              <a:defRPr/>
            </a:pPr>
            <a:r>
              <a:rPr lang="en-GB" sz="2800" dirty="0" err="1" smtClean="0">
                <a:solidFill>
                  <a:srgbClr val="0000FF"/>
                </a:solidFill>
              </a:rPr>
              <a:t>Atomoxetine</a:t>
            </a:r>
            <a:r>
              <a:rPr lang="en-GB" sz="2800" dirty="0" smtClean="0">
                <a:solidFill>
                  <a:srgbClr val="0000FF"/>
                </a:solidFill>
              </a:rPr>
              <a:t>?</a:t>
            </a:r>
          </a:p>
          <a:p>
            <a:endParaRPr lang="en-US" dirty="0"/>
          </a:p>
        </p:txBody>
      </p:sp>
      <p:sp>
        <p:nvSpPr>
          <p:cNvPr id="7" name="TextBox 6"/>
          <p:cNvSpPr txBox="1"/>
          <p:nvPr/>
        </p:nvSpPr>
        <p:spPr>
          <a:xfrm rot="1222798">
            <a:off x="671103" y="5305491"/>
            <a:ext cx="2852063" cy="523220"/>
          </a:xfrm>
          <a:prstGeom prst="rect">
            <a:avLst/>
          </a:prstGeom>
          <a:noFill/>
        </p:spPr>
        <p:txBody>
          <a:bodyPr wrap="none" rtlCol="0">
            <a:spAutoFit/>
          </a:bodyPr>
          <a:lstStyle/>
          <a:p>
            <a:r>
              <a:rPr lang="en-GB" sz="2800" dirty="0" err="1" smtClean="0">
                <a:solidFill>
                  <a:srgbClr val="008000"/>
                </a:solidFill>
              </a:rPr>
              <a:t>Guanfacine</a:t>
            </a:r>
            <a:r>
              <a:rPr lang="en-GB" sz="2800" dirty="0" smtClean="0">
                <a:solidFill>
                  <a:srgbClr val="008000"/>
                </a:solidFill>
              </a:rPr>
              <a:t> XR?</a:t>
            </a:r>
            <a:endParaRPr lang="en-US" sz="2800" dirty="0">
              <a:solidFill>
                <a:srgbClr val="008000"/>
              </a:solidFill>
            </a:endParaRPr>
          </a:p>
        </p:txBody>
      </p:sp>
      <p:sp>
        <p:nvSpPr>
          <p:cNvPr id="8" name="TextBox 7"/>
          <p:cNvSpPr txBox="1"/>
          <p:nvPr/>
        </p:nvSpPr>
        <p:spPr>
          <a:xfrm rot="1117831">
            <a:off x="5531943" y="1173047"/>
            <a:ext cx="5561931" cy="800219"/>
          </a:xfrm>
          <a:prstGeom prst="rect">
            <a:avLst/>
          </a:prstGeom>
          <a:noFill/>
        </p:spPr>
        <p:txBody>
          <a:bodyPr wrap="square" rtlCol="0">
            <a:spAutoFit/>
          </a:bodyPr>
          <a:lstStyle/>
          <a:p>
            <a:pPr>
              <a:defRPr/>
            </a:pPr>
            <a:r>
              <a:rPr lang="en-GB" sz="2800" dirty="0" smtClean="0">
                <a:solidFill>
                  <a:srgbClr val="FF6600"/>
                </a:solidFill>
              </a:rPr>
              <a:t>Methylphenidate?</a:t>
            </a:r>
          </a:p>
          <a:p>
            <a:endParaRPr lang="en-US" dirty="0"/>
          </a:p>
        </p:txBody>
      </p:sp>
      <p:sp>
        <p:nvSpPr>
          <p:cNvPr id="9" name="TextBox 8"/>
          <p:cNvSpPr txBox="1"/>
          <p:nvPr/>
        </p:nvSpPr>
        <p:spPr>
          <a:xfrm rot="19380904">
            <a:off x="352329" y="1533479"/>
            <a:ext cx="2454518" cy="800219"/>
          </a:xfrm>
          <a:prstGeom prst="rect">
            <a:avLst/>
          </a:prstGeom>
          <a:noFill/>
        </p:spPr>
        <p:txBody>
          <a:bodyPr wrap="none" rtlCol="0">
            <a:spAutoFit/>
          </a:bodyPr>
          <a:lstStyle/>
          <a:p>
            <a:r>
              <a:rPr lang="en-GB" sz="2800" dirty="0" err="1" smtClean="0">
                <a:solidFill>
                  <a:schemeClr val="bg2">
                    <a:lumMod val="75000"/>
                  </a:schemeClr>
                </a:solidFill>
              </a:rPr>
              <a:t>Amfetamine</a:t>
            </a:r>
            <a:r>
              <a:rPr lang="en-GB" sz="2800" dirty="0" smtClean="0">
                <a:solidFill>
                  <a:schemeClr val="bg2">
                    <a:lumMod val="75000"/>
                  </a:schemeClr>
                </a:solidFill>
              </a:rPr>
              <a:t>?</a:t>
            </a:r>
          </a:p>
          <a:p>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Content Placeholder 9" descr="Pathways-to-Recovery-Image.jpg"/>
          <p:cNvPicPr>
            <a:picLocks noGrp="1" noChangeAspect="1"/>
          </p:cNvPicPr>
          <p:nvPr>
            <p:ph idx="1"/>
          </p:nvPr>
        </p:nvPicPr>
        <p:blipFill>
          <a:blip r:embed="rId2"/>
          <a:srcRect l="-22452" r="-22452"/>
          <a:stretch>
            <a:fillRect/>
          </a:stretch>
        </p:blipFill>
        <p:spPr>
          <a:xfrm>
            <a:off x="3576488" y="3190902"/>
            <a:ext cx="6667916" cy="3667097"/>
          </a:xfrm>
        </p:spPr>
      </p:pic>
      <p:sp>
        <p:nvSpPr>
          <p:cNvPr id="2" name="Title 1"/>
          <p:cNvSpPr>
            <a:spLocks noGrp="1"/>
          </p:cNvSpPr>
          <p:nvPr>
            <p:ph type="title"/>
          </p:nvPr>
        </p:nvSpPr>
        <p:spPr>
          <a:xfrm>
            <a:off x="457200" y="949158"/>
            <a:ext cx="8229600" cy="1136316"/>
          </a:xfrm>
        </p:spPr>
        <p:txBody>
          <a:bodyPr>
            <a:normAutofit fontScale="90000"/>
          </a:bodyPr>
          <a:lstStyle/>
          <a:p>
            <a:r>
              <a:rPr lang="en-GB" sz="3556" dirty="0" smtClean="0">
                <a:solidFill>
                  <a:srgbClr val="FF0000"/>
                </a:solidFill>
              </a:rPr>
              <a:t>Medication Pathways:</a:t>
            </a:r>
            <a:br>
              <a:rPr lang="en-GB" sz="3556" dirty="0" smtClean="0">
                <a:solidFill>
                  <a:srgbClr val="FF0000"/>
                </a:solidFill>
              </a:rPr>
            </a:br>
            <a:r>
              <a:rPr lang="en-GB" sz="3111" dirty="0" smtClean="0">
                <a:solidFill>
                  <a:srgbClr val="FF0000"/>
                </a:solidFill>
              </a:rPr>
              <a:t/>
            </a:r>
            <a:br>
              <a:rPr lang="en-GB" sz="3111" dirty="0" smtClean="0">
                <a:solidFill>
                  <a:srgbClr val="FF0000"/>
                </a:solidFill>
              </a:rPr>
            </a:br>
            <a:r>
              <a:rPr lang="en-US" sz="3111" dirty="0" smtClean="0">
                <a:solidFill>
                  <a:srgbClr val="FC02FF"/>
                </a:solidFill>
              </a:rPr>
              <a:t>Review question: </a:t>
            </a:r>
            <a:br>
              <a:rPr lang="en-US" sz="3111" dirty="0" smtClean="0">
                <a:solidFill>
                  <a:srgbClr val="FC02FF"/>
                </a:solidFill>
              </a:rPr>
            </a:br>
            <a:r>
              <a:rPr lang="en-US" sz="3111" dirty="0" smtClean="0">
                <a:solidFill>
                  <a:srgbClr val="0000FF"/>
                </a:solidFill>
              </a:rPr>
              <a:t>What is the most clinically and cost-effective sequence of pharmacological treatment for children and young people with ADHD</a:t>
            </a:r>
            <a:r>
              <a:rPr lang="en-US" dirty="0" smtClean="0">
                <a:solidFill>
                  <a:srgbClr val="0000FF"/>
                </a:solidFill>
              </a:rPr>
              <a:t>? </a:t>
            </a:r>
            <a:endParaRPr lang="en-GB" dirty="0">
              <a:solidFill>
                <a:srgbClr val="0000FF"/>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135456" y="274638"/>
            <a:ext cx="4551343" cy="1143000"/>
          </a:xfrm>
        </p:spPr>
        <p:txBody>
          <a:bodyPr>
            <a:normAutofit fontScale="90000"/>
          </a:bodyPr>
          <a:lstStyle/>
          <a:p>
            <a:r>
              <a:rPr lang="en-GB" dirty="0" smtClean="0">
                <a:solidFill>
                  <a:srgbClr val="FF0000"/>
                </a:solidFill>
              </a:rPr>
              <a:t> Preschool children and medication:</a:t>
            </a:r>
            <a:endParaRPr lang="en-GB" dirty="0">
              <a:solidFill>
                <a:srgbClr val="FF0000"/>
              </a:solidFill>
            </a:endParaRPr>
          </a:p>
        </p:txBody>
      </p:sp>
      <p:sp>
        <p:nvSpPr>
          <p:cNvPr id="3" name="Content Placeholder 2"/>
          <p:cNvSpPr>
            <a:spLocks noGrp="1"/>
          </p:cNvSpPr>
          <p:nvPr>
            <p:ph idx="1"/>
          </p:nvPr>
        </p:nvSpPr>
        <p:spPr>
          <a:xfrm>
            <a:off x="457200" y="3402545"/>
            <a:ext cx="8229600" cy="2604746"/>
          </a:xfrm>
        </p:spPr>
        <p:txBody>
          <a:bodyPr>
            <a:normAutofit lnSpcReduction="10000"/>
          </a:bodyPr>
          <a:lstStyle/>
          <a:p>
            <a:r>
              <a:rPr lang="en-GB" dirty="0" smtClean="0"/>
              <a:t>4 studies</a:t>
            </a:r>
          </a:p>
          <a:p>
            <a:r>
              <a:rPr lang="en-GB" dirty="0" smtClean="0"/>
              <a:t>Methylphenidate</a:t>
            </a:r>
          </a:p>
          <a:p>
            <a:r>
              <a:rPr lang="en-GB" dirty="0" err="1" smtClean="0"/>
              <a:t>Risperidone</a:t>
            </a:r>
            <a:endParaRPr lang="en-GB" dirty="0" smtClean="0"/>
          </a:p>
          <a:p>
            <a:endParaRPr lang="en-GB" dirty="0" smtClean="0"/>
          </a:p>
          <a:p>
            <a:pPr>
              <a:buNone/>
            </a:pPr>
            <a:r>
              <a:rPr lang="en-GB" dirty="0" smtClean="0"/>
              <a:t>Recommendation for</a:t>
            </a:r>
          </a:p>
          <a:p>
            <a:pPr>
              <a:buNone/>
            </a:pPr>
            <a:r>
              <a:rPr lang="en-GB" dirty="0" smtClean="0"/>
              <a:t> behavioural management</a:t>
            </a:r>
            <a:endParaRPr lang="en-GB" dirty="0"/>
          </a:p>
        </p:txBody>
      </p:sp>
      <p:pic>
        <p:nvPicPr>
          <p:cNvPr id="4" name="Picture 3" descr="child in cart.jpg"/>
          <p:cNvPicPr>
            <a:picLocks noChangeAspect="1"/>
          </p:cNvPicPr>
          <p:nvPr/>
        </p:nvPicPr>
        <p:blipFill>
          <a:blip r:embed="rId2"/>
          <a:srcRect/>
          <a:stretch>
            <a:fillRect/>
          </a:stretch>
        </p:blipFill>
        <p:spPr bwMode="auto">
          <a:xfrm>
            <a:off x="5658601" y="3037240"/>
            <a:ext cx="3263566" cy="3820760"/>
          </a:xfrm>
          <a:prstGeom prst="rect">
            <a:avLst/>
          </a:prstGeom>
          <a:noFill/>
          <a:ln w="9525">
            <a:noFill/>
            <a:miter lim="800000"/>
            <a:headEnd/>
            <a:tailEnd/>
          </a:ln>
        </p:spPr>
      </p:pic>
      <p:pic>
        <p:nvPicPr>
          <p:cNvPr id="5" name="Content Placeholder 12" descr="nursery.jpg"/>
          <p:cNvPicPr>
            <a:picLocks noChangeAspect="1"/>
          </p:cNvPicPr>
          <p:nvPr/>
        </p:nvPicPr>
        <p:blipFill>
          <a:blip r:embed="rId3"/>
          <a:srcRect t="-20523" b="-20523"/>
          <a:stretch>
            <a:fillRect/>
          </a:stretch>
        </p:blipFill>
        <p:spPr>
          <a:xfrm>
            <a:off x="0" y="-201964"/>
            <a:ext cx="3938758" cy="3841296"/>
          </a:xfrm>
          <a:prstGeom prst="rect">
            <a:avLst/>
          </a:prstGeom>
          <a:ln>
            <a:noFill/>
            <a:prstDash val="sysDash"/>
            <a:miter lim="800000"/>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667534" y="1741973"/>
            <a:ext cx="6838159" cy="3908762"/>
          </a:xfrm>
          <a:prstGeom prst="rect">
            <a:avLst/>
          </a:prstGeom>
        </p:spPr>
        <p:txBody>
          <a:bodyPr wrap="square">
            <a:spAutoFit/>
          </a:bodyPr>
          <a:lstStyle/>
          <a:p>
            <a:r>
              <a:rPr lang="en-US" sz="2400" dirty="0" smtClean="0"/>
              <a:t>Offer medication for children and young people with ADHD aged </a:t>
            </a:r>
            <a:r>
              <a:rPr lang="en-US" sz="3200" dirty="0" smtClean="0">
                <a:solidFill>
                  <a:srgbClr val="FC02FF"/>
                </a:solidFill>
              </a:rPr>
              <a:t>5</a:t>
            </a:r>
            <a:r>
              <a:rPr lang="en-US" sz="2400" dirty="0" smtClean="0"/>
              <a:t> years and over</a:t>
            </a:r>
          </a:p>
          <a:p>
            <a:endParaRPr lang="en-US" sz="2400" dirty="0" smtClean="0"/>
          </a:p>
          <a:p>
            <a:r>
              <a:rPr lang="en-US" sz="2400" dirty="0" smtClean="0">
                <a:solidFill>
                  <a:srgbClr val="0000FF"/>
                </a:solidFill>
              </a:rPr>
              <a:t>IF</a:t>
            </a:r>
            <a:r>
              <a:rPr lang="en-US" sz="2400" dirty="0" smtClean="0"/>
              <a:t> their </a:t>
            </a:r>
            <a:r>
              <a:rPr lang="en-US" sz="2400" dirty="0" smtClean="0"/>
              <a:t>ADHD symptoms are having a     persistent significant impact </a:t>
            </a:r>
          </a:p>
          <a:p>
            <a:r>
              <a:rPr lang="en-US" sz="2400" dirty="0" smtClean="0"/>
              <a:t>in at least one</a:t>
            </a:r>
            <a:r>
              <a:rPr lang="en-US" sz="2400" dirty="0" smtClean="0"/>
              <a:t> domain </a:t>
            </a:r>
            <a:r>
              <a:rPr lang="en-US" sz="2400" dirty="0" smtClean="0"/>
              <a:t>of their </a:t>
            </a:r>
          </a:p>
          <a:p>
            <a:r>
              <a:rPr lang="en-US" sz="2400" dirty="0" smtClean="0"/>
              <a:t>everyday life</a:t>
            </a:r>
            <a:endParaRPr lang="en-US" sz="2400" dirty="0" smtClean="0"/>
          </a:p>
          <a:p>
            <a:pPr>
              <a:buFont typeface="Wingdings" charset="2"/>
              <a:buChar char="ü"/>
            </a:pPr>
            <a:endParaRPr lang="en-US" sz="2400" dirty="0" smtClean="0"/>
          </a:p>
          <a:p>
            <a:endParaRPr lang="en-US" sz="2400" dirty="0" smtClean="0"/>
          </a:p>
          <a:p>
            <a:pPr>
              <a:buFont typeface="Wingdings" charset="2"/>
              <a:buChar char="ü"/>
            </a:pPr>
            <a:r>
              <a:rPr lang="en-US" sz="2400" dirty="0" smtClean="0"/>
              <a:t>after </a:t>
            </a:r>
            <a:r>
              <a:rPr lang="en-US" sz="2400" dirty="0" smtClean="0"/>
              <a:t>environmental modifications. </a:t>
            </a:r>
          </a:p>
        </p:txBody>
      </p:sp>
      <p:sp>
        <p:nvSpPr>
          <p:cNvPr id="3" name="Title 2"/>
          <p:cNvSpPr>
            <a:spLocks noGrp="1"/>
          </p:cNvSpPr>
          <p:nvPr>
            <p:ph type="title"/>
          </p:nvPr>
        </p:nvSpPr>
        <p:spPr/>
        <p:txBody>
          <a:bodyPr>
            <a:normAutofit/>
          </a:bodyPr>
          <a:lstStyle/>
          <a:p>
            <a:r>
              <a:rPr lang="en-GB" dirty="0" smtClean="0">
                <a:solidFill>
                  <a:srgbClr val="FF0000"/>
                </a:solidFill>
              </a:rPr>
              <a:t> </a:t>
            </a:r>
            <a:r>
              <a:rPr lang="en-GB" dirty="0" err="1" smtClean="0">
                <a:solidFill>
                  <a:srgbClr val="FF0000"/>
                </a:solidFill>
              </a:rPr>
              <a:t>Schoolage</a:t>
            </a:r>
            <a:r>
              <a:rPr lang="en-GB" dirty="0" smtClean="0">
                <a:solidFill>
                  <a:srgbClr val="FF0000"/>
                </a:solidFill>
              </a:rPr>
              <a:t> children</a:t>
            </a:r>
            <a:r>
              <a:rPr lang="en-GB" dirty="0" smtClean="0"/>
              <a:t>:</a:t>
            </a:r>
            <a:endParaRPr lang="en-GB" dirty="0"/>
          </a:p>
        </p:txBody>
      </p:sp>
      <p:pic>
        <p:nvPicPr>
          <p:cNvPr id="7" name="Content Placeholder 7" descr="diagnosing-adhd.jpg"/>
          <p:cNvPicPr>
            <a:picLocks noChangeAspect="1"/>
          </p:cNvPicPr>
          <p:nvPr/>
        </p:nvPicPr>
        <p:blipFill>
          <a:blip r:embed="rId2"/>
          <a:srcRect l="-40961" r="-40961"/>
          <a:stretch>
            <a:fillRect/>
          </a:stretch>
        </p:blipFill>
        <p:spPr bwMode="auto">
          <a:xfrm>
            <a:off x="4589747" y="3402012"/>
            <a:ext cx="5724525" cy="3455988"/>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765221" y="846566"/>
            <a:ext cx="7863881" cy="1077218"/>
          </a:xfrm>
          <a:prstGeom prst="rect">
            <a:avLst/>
          </a:prstGeom>
        </p:spPr>
        <p:txBody>
          <a:bodyPr wrap="square">
            <a:spAutoFit/>
          </a:bodyPr>
          <a:lstStyle/>
          <a:p>
            <a:endParaRPr lang="en-US" sz="3200" dirty="0" smtClean="0"/>
          </a:p>
          <a:p>
            <a:endParaRPr lang="en-US" sz="3200" dirty="0" smtClean="0"/>
          </a:p>
        </p:txBody>
      </p:sp>
      <p:sp>
        <p:nvSpPr>
          <p:cNvPr id="4" name="Content Placeholder 3"/>
          <p:cNvSpPr>
            <a:spLocks noGrp="1"/>
          </p:cNvSpPr>
          <p:nvPr>
            <p:ph idx="1"/>
          </p:nvPr>
        </p:nvSpPr>
        <p:spPr>
          <a:xfrm>
            <a:off x="457200" y="846566"/>
            <a:ext cx="8229600" cy="5160725"/>
          </a:xfrm>
        </p:spPr>
        <p:txBody>
          <a:bodyPr/>
          <a:lstStyle/>
          <a:p>
            <a:pPr>
              <a:buNone/>
            </a:pPr>
            <a:endParaRPr lang="en-US" dirty="0" smtClean="0"/>
          </a:p>
          <a:p>
            <a:pPr>
              <a:buNone/>
            </a:pPr>
            <a:endParaRPr lang="en-US" dirty="0" smtClean="0"/>
          </a:p>
          <a:p>
            <a:pPr>
              <a:buNone/>
            </a:pPr>
            <a:r>
              <a:rPr lang="en-US" dirty="0" smtClean="0"/>
              <a:t>Offer </a:t>
            </a:r>
            <a:r>
              <a:rPr lang="en-US" dirty="0" smtClean="0">
                <a:solidFill>
                  <a:srgbClr val="FF0000"/>
                </a:solidFill>
              </a:rPr>
              <a:t>methylphenidate</a:t>
            </a:r>
            <a:r>
              <a:rPr lang="en-US" dirty="0" smtClean="0"/>
              <a:t> as first-line</a:t>
            </a:r>
          </a:p>
          <a:p>
            <a:pPr>
              <a:buNone/>
            </a:pPr>
            <a:endParaRPr lang="en-US" dirty="0" smtClean="0"/>
          </a:p>
          <a:p>
            <a:pPr>
              <a:buNone/>
            </a:pPr>
            <a:r>
              <a:rPr lang="en-US" dirty="0" smtClean="0"/>
              <a:t>pharmacological treatment for </a:t>
            </a:r>
          </a:p>
          <a:p>
            <a:pPr>
              <a:buNone/>
            </a:pPr>
            <a:endParaRPr lang="en-US" dirty="0" smtClean="0"/>
          </a:p>
          <a:p>
            <a:pPr>
              <a:buNone/>
            </a:pPr>
            <a:r>
              <a:rPr lang="en-US" dirty="0" smtClean="0"/>
              <a:t>children aged 5 years and over and young</a:t>
            </a:r>
          </a:p>
          <a:p>
            <a:pPr>
              <a:buNone/>
            </a:pPr>
            <a:endParaRPr lang="en-US" dirty="0" smtClean="0"/>
          </a:p>
          <a:p>
            <a:pPr>
              <a:buNone/>
            </a:pPr>
            <a:r>
              <a:rPr lang="en-US" dirty="0" smtClean="0"/>
              <a:t> people with ADHD. </a:t>
            </a:r>
            <a:endParaRPr lang="en-GB" dirty="0"/>
          </a:p>
        </p:txBody>
      </p:sp>
      <p:sp>
        <p:nvSpPr>
          <p:cNvPr id="3" name="Title 2"/>
          <p:cNvSpPr>
            <a:spLocks noGrp="1"/>
          </p:cNvSpPr>
          <p:nvPr>
            <p:ph type="title"/>
          </p:nvPr>
        </p:nvSpPr>
        <p:spPr/>
        <p:txBody>
          <a:bodyPr/>
          <a:lstStyle/>
          <a:p>
            <a:r>
              <a:rPr lang="en-US" sz="4400" dirty="0" smtClean="0">
                <a:solidFill>
                  <a:srgbClr val="FF0000"/>
                </a:solidFill>
              </a:rPr>
              <a:t>First-line: </a:t>
            </a:r>
            <a:endParaRPr lang="en-GB" dirty="0">
              <a:solidFill>
                <a:srgbClr val="FF000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569846" y="276762"/>
            <a:ext cx="8270914" cy="5386090"/>
          </a:xfrm>
          <a:prstGeom prst="rect">
            <a:avLst/>
          </a:prstGeom>
        </p:spPr>
        <p:txBody>
          <a:bodyPr wrap="square">
            <a:spAutoFit/>
          </a:bodyPr>
          <a:lstStyle/>
          <a:p>
            <a:r>
              <a:rPr lang="en-US" sz="3200" b="1" dirty="0" smtClean="0">
                <a:solidFill>
                  <a:srgbClr val="FF0000"/>
                </a:solidFill>
              </a:rPr>
              <a:t>Then:</a:t>
            </a:r>
          </a:p>
          <a:p>
            <a:endParaRPr lang="en-US" sz="3200" dirty="0" smtClean="0"/>
          </a:p>
          <a:p>
            <a:r>
              <a:rPr lang="en-US" sz="2800" dirty="0" smtClean="0"/>
              <a:t>Consider </a:t>
            </a:r>
            <a:r>
              <a:rPr lang="en-US" sz="2800" dirty="0" err="1" smtClean="0">
                <a:solidFill>
                  <a:srgbClr val="008000"/>
                </a:solidFill>
              </a:rPr>
              <a:t>lisdexamfetamine</a:t>
            </a:r>
            <a:r>
              <a:rPr lang="en-US" sz="2800" dirty="0" smtClean="0"/>
              <a:t> for children aged 5 years and over and young people whose  ADHD symptoms are not responding </a:t>
            </a:r>
            <a:r>
              <a:rPr lang="en-US" sz="2800" dirty="0" smtClean="0">
                <a:solidFill>
                  <a:srgbClr val="FC02FF"/>
                </a:solidFill>
              </a:rPr>
              <a:t>adequately</a:t>
            </a:r>
            <a:r>
              <a:rPr lang="en-US" sz="2800" dirty="0" smtClean="0"/>
              <a:t> to methylphenidate.  </a:t>
            </a:r>
          </a:p>
          <a:p>
            <a:endParaRPr lang="en-US" sz="2800" dirty="0" smtClean="0"/>
          </a:p>
          <a:p>
            <a:r>
              <a:rPr lang="en-US" sz="2800" dirty="0" smtClean="0"/>
              <a:t>Consider </a:t>
            </a:r>
            <a:r>
              <a:rPr lang="en-US" sz="2800" dirty="0" err="1" smtClean="0">
                <a:solidFill>
                  <a:srgbClr val="3366FF"/>
                </a:solidFill>
              </a:rPr>
              <a:t>dexamfetamine</a:t>
            </a:r>
            <a:r>
              <a:rPr lang="en-US" sz="2800" dirty="0" smtClean="0"/>
              <a:t> for children aged 5 years and over and young people whose  ADHD symptoms are responding to </a:t>
            </a:r>
            <a:r>
              <a:rPr lang="en-US" sz="2800" dirty="0" err="1" smtClean="0"/>
              <a:t>lisdexamfetamine</a:t>
            </a:r>
            <a:r>
              <a:rPr lang="en-US" sz="2800" dirty="0" smtClean="0"/>
              <a:t> but who cannot tolerate the longer effect profile.  </a:t>
            </a: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504721" y="227922"/>
            <a:ext cx="8140663" cy="4524316"/>
          </a:xfrm>
          <a:prstGeom prst="rect">
            <a:avLst/>
          </a:prstGeom>
        </p:spPr>
        <p:txBody>
          <a:bodyPr wrap="square">
            <a:spAutoFit/>
          </a:bodyPr>
          <a:lstStyle/>
          <a:p>
            <a:r>
              <a:rPr lang="en-US" sz="3600" dirty="0" smtClean="0">
                <a:solidFill>
                  <a:srgbClr val="FF0000"/>
                </a:solidFill>
              </a:rPr>
              <a:t>Then:</a:t>
            </a:r>
          </a:p>
          <a:p>
            <a:endParaRPr lang="en-US" sz="2800" dirty="0" smtClean="0"/>
          </a:p>
          <a:p>
            <a:r>
              <a:rPr lang="en-US" sz="2800" dirty="0" smtClean="0"/>
              <a:t>Offer </a:t>
            </a:r>
            <a:r>
              <a:rPr lang="en-US" sz="2800" dirty="0" err="1" smtClean="0"/>
              <a:t>atomoxetine</a:t>
            </a:r>
            <a:r>
              <a:rPr lang="en-US" sz="2800" dirty="0" smtClean="0"/>
              <a:t> or </a:t>
            </a:r>
            <a:r>
              <a:rPr lang="en-US" sz="2800" dirty="0" err="1" smtClean="0"/>
              <a:t>guanfacine</a:t>
            </a:r>
            <a:r>
              <a:rPr lang="en-US" sz="2800" dirty="0" smtClean="0"/>
              <a:t> if: </a:t>
            </a:r>
          </a:p>
          <a:p>
            <a:r>
              <a:rPr lang="en-US" sz="2800" dirty="0" smtClean="0"/>
              <a:t> </a:t>
            </a:r>
          </a:p>
          <a:p>
            <a:r>
              <a:rPr lang="en-US" sz="2800" dirty="0" err="1" smtClean="0"/>
              <a:t></a:t>
            </a:r>
            <a:r>
              <a:rPr lang="en-US" sz="2800" dirty="0" smtClean="0"/>
              <a:t> cannot tolerate methylphenidate and </a:t>
            </a:r>
            <a:r>
              <a:rPr lang="en-US" sz="2800" dirty="0" err="1" smtClean="0"/>
              <a:t>lisdexamfetamine</a:t>
            </a:r>
            <a:r>
              <a:rPr lang="en-US" sz="2800" dirty="0" smtClean="0"/>
              <a:t>,         </a:t>
            </a:r>
          </a:p>
          <a:p>
            <a:endParaRPr lang="en-US" sz="2800" dirty="0" smtClean="0"/>
          </a:p>
          <a:p>
            <a:r>
              <a:rPr lang="en-US" sz="2800" dirty="0" err="1" smtClean="0"/>
              <a:t></a:t>
            </a:r>
            <a:r>
              <a:rPr lang="en-US" sz="2800" dirty="0" smtClean="0"/>
              <a:t> symptoms have not responded to separate 6-week trials of </a:t>
            </a:r>
            <a:r>
              <a:rPr lang="en-US" sz="2800" dirty="0" err="1" smtClean="0"/>
              <a:t>lisdexamfetamine</a:t>
            </a:r>
            <a:r>
              <a:rPr lang="en-US" sz="2800" dirty="0" smtClean="0"/>
              <a:t>  and methylphenidate, </a:t>
            </a: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702605" y="811493"/>
            <a:ext cx="8269122" cy="5878532"/>
          </a:xfrm>
          <a:prstGeom prst="rect">
            <a:avLst/>
          </a:prstGeom>
        </p:spPr>
        <p:txBody>
          <a:bodyPr wrap="square">
            <a:spAutoFit/>
          </a:bodyPr>
          <a:lstStyle/>
          <a:p>
            <a:endParaRPr lang="en-US" sz="2000" dirty="0" smtClean="0">
              <a:solidFill>
                <a:srgbClr val="0000FF"/>
              </a:solidFill>
            </a:endParaRPr>
          </a:p>
          <a:p>
            <a:r>
              <a:rPr lang="en-US" sz="2000" dirty="0" smtClean="0">
                <a:solidFill>
                  <a:srgbClr val="0000FF"/>
                </a:solidFill>
              </a:rPr>
              <a:t>A review </a:t>
            </a:r>
            <a:r>
              <a:rPr lang="en-US" sz="2000" dirty="0" smtClean="0">
                <a:solidFill>
                  <a:srgbClr val="0000FF"/>
                </a:solidFill>
              </a:rPr>
              <a:t>of mental health and social circumstances, including:</a:t>
            </a:r>
          </a:p>
          <a:p>
            <a:pPr>
              <a:buFont typeface="Arial"/>
              <a:buChar char="•"/>
            </a:pPr>
            <a:r>
              <a:rPr lang="en-US" sz="2000" dirty="0" smtClean="0"/>
              <a:t>presence of coexisting mental health and </a:t>
            </a:r>
            <a:r>
              <a:rPr lang="en-US" sz="2000" dirty="0" err="1" smtClean="0"/>
              <a:t>neurodevelopmental</a:t>
            </a:r>
            <a:r>
              <a:rPr lang="en-US" sz="2000" dirty="0" smtClean="0"/>
              <a:t> conditions </a:t>
            </a:r>
          </a:p>
          <a:p>
            <a:pPr>
              <a:buFont typeface="Arial"/>
              <a:buChar char="•"/>
            </a:pPr>
            <a:r>
              <a:rPr lang="en-US" sz="2000" dirty="0" smtClean="0"/>
              <a:t>current educational or employment circumstances</a:t>
            </a:r>
          </a:p>
          <a:p>
            <a:pPr>
              <a:buFont typeface="Arial"/>
              <a:buChar char="•"/>
            </a:pPr>
            <a:r>
              <a:rPr lang="en-US" sz="2000" dirty="0" smtClean="0"/>
              <a:t>risk assessment for substance misuse and drug diversion care needs</a:t>
            </a:r>
            <a:r>
              <a:rPr lang="en-US" sz="2000" dirty="0" smtClean="0"/>
              <a:t> </a:t>
            </a:r>
          </a:p>
          <a:p>
            <a:pPr>
              <a:buFont typeface="Arial"/>
              <a:buChar char="•"/>
            </a:pPr>
            <a:endParaRPr lang="en-US" sz="2000" dirty="0" smtClean="0"/>
          </a:p>
          <a:p>
            <a:r>
              <a:rPr lang="en-US" sz="2000" dirty="0" smtClean="0">
                <a:solidFill>
                  <a:srgbClr val="0000FF"/>
                </a:solidFill>
              </a:rPr>
              <a:t>A</a:t>
            </a:r>
            <a:r>
              <a:rPr lang="en-US" sz="2000" dirty="0" smtClean="0">
                <a:solidFill>
                  <a:srgbClr val="0000FF"/>
                </a:solidFill>
              </a:rPr>
              <a:t> </a:t>
            </a:r>
            <a:r>
              <a:rPr lang="en-US" sz="2000" dirty="0" smtClean="0">
                <a:solidFill>
                  <a:srgbClr val="0000FF"/>
                </a:solidFill>
              </a:rPr>
              <a:t>review of physical health, including:</a:t>
            </a:r>
          </a:p>
          <a:p>
            <a:pPr>
              <a:buFont typeface="Arial"/>
              <a:buChar char="•"/>
            </a:pPr>
            <a:r>
              <a:rPr lang="en-US" sz="2000" dirty="0" smtClean="0"/>
              <a:t>a medical history, taking into account conditions that may be contraindications for specific medicines current medication</a:t>
            </a:r>
          </a:p>
          <a:p>
            <a:pPr>
              <a:buFont typeface="Arial"/>
              <a:buChar char="•"/>
            </a:pPr>
            <a:r>
              <a:rPr lang="en-US" sz="2000" dirty="0" smtClean="0"/>
              <a:t>height and weight (measured and recorded against the normal range for age, height and sex) </a:t>
            </a:r>
          </a:p>
          <a:p>
            <a:pPr>
              <a:buFont typeface="Arial"/>
              <a:buChar char="•"/>
            </a:pPr>
            <a:r>
              <a:rPr lang="en-US" sz="2000" dirty="0" smtClean="0"/>
              <a:t>baseline pulse and blood </a:t>
            </a:r>
            <a:r>
              <a:rPr lang="en-US" sz="2000" dirty="0" smtClean="0"/>
              <a:t>pressure</a:t>
            </a:r>
          </a:p>
          <a:p>
            <a:pPr>
              <a:buFont typeface="Arial"/>
              <a:buChar char="•"/>
            </a:pPr>
            <a:r>
              <a:rPr lang="en-US" sz="2000" dirty="0" smtClean="0"/>
              <a:t>a cardiovascular assessment</a:t>
            </a:r>
            <a:r>
              <a:rPr lang="en-US" sz="2000" dirty="0" smtClean="0"/>
              <a:t> </a:t>
            </a:r>
          </a:p>
          <a:p>
            <a:pPr>
              <a:buFont typeface="Arial"/>
              <a:buChar char="•"/>
            </a:pPr>
            <a:endParaRPr lang="en-US" sz="2000" dirty="0" smtClean="0"/>
          </a:p>
          <a:p>
            <a:r>
              <a:rPr lang="en-US" sz="2000" dirty="0" smtClean="0">
                <a:solidFill>
                  <a:srgbClr val="0000FF"/>
                </a:solidFill>
              </a:rPr>
              <a:t>Family history</a:t>
            </a:r>
          </a:p>
          <a:p>
            <a:endParaRPr lang="en-US" dirty="0" smtClean="0"/>
          </a:p>
          <a:p>
            <a:r>
              <a:rPr lang="en-US" dirty="0" smtClean="0"/>
              <a:t> </a:t>
            </a:r>
            <a:endParaRPr lang="en-GB" dirty="0"/>
          </a:p>
        </p:txBody>
      </p:sp>
      <p:sp>
        <p:nvSpPr>
          <p:cNvPr id="3" name="Title 2"/>
          <p:cNvSpPr>
            <a:spLocks noGrp="1"/>
          </p:cNvSpPr>
          <p:nvPr>
            <p:ph type="title" idx="4294967295"/>
          </p:nvPr>
        </p:nvSpPr>
        <p:spPr>
          <a:xfrm>
            <a:off x="0" y="0"/>
            <a:ext cx="10601483" cy="1417638"/>
          </a:xfrm>
        </p:spPr>
        <p:txBody>
          <a:bodyPr>
            <a:normAutofit/>
          </a:bodyPr>
          <a:lstStyle/>
          <a:p>
            <a:r>
              <a:rPr lang="en-US" dirty="0" smtClean="0">
                <a:solidFill>
                  <a:srgbClr val="FF0000"/>
                </a:solidFill>
              </a:rPr>
              <a:t>    </a:t>
            </a:r>
            <a:r>
              <a:rPr lang="en-US" sz="3600" dirty="0" smtClean="0">
                <a:solidFill>
                  <a:srgbClr val="FF0000"/>
                </a:solidFill>
              </a:rPr>
              <a:t>Baseline </a:t>
            </a:r>
            <a:r>
              <a:rPr lang="en-US" sz="3600" dirty="0" smtClean="0">
                <a:solidFill>
                  <a:srgbClr val="FF0000"/>
                </a:solidFill>
              </a:rPr>
              <a:t>assessment: </a:t>
            </a:r>
            <a:r>
              <a:rPr lang="en-US" sz="3600" dirty="0" smtClean="0">
                <a:solidFill>
                  <a:srgbClr val="FF0000"/>
                </a:solidFill>
              </a:rPr>
              <a:t>p</a:t>
            </a:r>
            <a:r>
              <a:rPr lang="en-US" sz="3600" dirty="0" smtClean="0">
                <a:solidFill>
                  <a:srgbClr val="FF0000"/>
                </a:solidFill>
              </a:rPr>
              <a:t>re medication</a:t>
            </a:r>
            <a:endParaRPr lang="en-GB" sz="3600" dirty="0"/>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17638"/>
            <a:ext cx="8229600" cy="5159530"/>
          </a:xfrm>
        </p:spPr>
        <p:txBody>
          <a:bodyPr>
            <a:normAutofit fontScale="92500"/>
          </a:bodyPr>
          <a:lstStyle/>
          <a:p>
            <a:endParaRPr lang="en-US" dirty="0" smtClean="0"/>
          </a:p>
          <a:p>
            <a:pPr>
              <a:buNone/>
            </a:pPr>
            <a:r>
              <a:rPr lang="en-US" dirty="0" smtClean="0"/>
              <a:t>Take into account: </a:t>
            </a:r>
          </a:p>
          <a:p>
            <a:pPr>
              <a:buNone/>
            </a:pPr>
            <a:r>
              <a:rPr lang="en-US" dirty="0" smtClean="0"/>
              <a:t> </a:t>
            </a:r>
          </a:p>
          <a:p>
            <a:pPr>
              <a:buNone/>
            </a:pPr>
            <a:r>
              <a:rPr lang="en-US" dirty="0" smtClean="0"/>
              <a:t>  </a:t>
            </a:r>
            <a:r>
              <a:rPr lang="en-US" dirty="0" err="1" smtClean="0"/>
              <a:t></a:t>
            </a:r>
            <a:r>
              <a:rPr lang="en-US" dirty="0" smtClean="0"/>
              <a:t> the </a:t>
            </a:r>
            <a:r>
              <a:rPr lang="en-US" dirty="0" smtClean="0">
                <a:solidFill>
                  <a:srgbClr val="0000FF"/>
                </a:solidFill>
              </a:rPr>
              <a:t>severity</a:t>
            </a:r>
            <a:r>
              <a:rPr lang="en-US" dirty="0" smtClean="0"/>
              <a:t> of ADHD symptoms and how these affect or may affect a person’s life  </a:t>
            </a:r>
          </a:p>
          <a:p>
            <a:pPr>
              <a:buNone/>
            </a:pPr>
            <a:r>
              <a:rPr lang="en-US" dirty="0" smtClean="0"/>
              <a:t>  </a:t>
            </a:r>
            <a:r>
              <a:rPr lang="en-US" dirty="0" err="1" smtClean="0"/>
              <a:t></a:t>
            </a:r>
            <a:r>
              <a:rPr lang="en-US" dirty="0" smtClean="0"/>
              <a:t> </a:t>
            </a:r>
            <a:r>
              <a:rPr lang="en-US" dirty="0" smtClean="0">
                <a:solidFill>
                  <a:srgbClr val="0000FF"/>
                </a:solidFill>
              </a:rPr>
              <a:t>their goals  </a:t>
            </a:r>
          </a:p>
          <a:p>
            <a:pPr>
              <a:buNone/>
            </a:pPr>
            <a:r>
              <a:rPr lang="en-US" dirty="0" smtClean="0"/>
              <a:t>  </a:t>
            </a:r>
            <a:r>
              <a:rPr lang="en-US" dirty="0" err="1" smtClean="0"/>
              <a:t></a:t>
            </a:r>
            <a:r>
              <a:rPr lang="en-US" dirty="0" smtClean="0"/>
              <a:t> the level of </a:t>
            </a:r>
            <a:r>
              <a:rPr lang="en-US" dirty="0" smtClean="0">
                <a:solidFill>
                  <a:srgbClr val="0000FF"/>
                </a:solidFill>
              </a:rPr>
              <a:t>impairment and impact </a:t>
            </a:r>
            <a:r>
              <a:rPr lang="en-US" dirty="0" smtClean="0"/>
              <a:t>on their everyday life  </a:t>
            </a:r>
          </a:p>
          <a:p>
            <a:pPr>
              <a:buNone/>
            </a:pPr>
            <a:r>
              <a:rPr lang="en-US" dirty="0" smtClean="0"/>
              <a:t>  </a:t>
            </a:r>
            <a:r>
              <a:rPr lang="en-US" dirty="0" err="1" smtClean="0"/>
              <a:t></a:t>
            </a:r>
            <a:r>
              <a:rPr lang="en-US" dirty="0" smtClean="0"/>
              <a:t> their </a:t>
            </a:r>
            <a:r>
              <a:rPr lang="en-US" dirty="0" smtClean="0">
                <a:solidFill>
                  <a:srgbClr val="0000FF"/>
                </a:solidFill>
              </a:rPr>
              <a:t>resilience and protective factors  </a:t>
            </a:r>
          </a:p>
          <a:p>
            <a:pPr>
              <a:buNone/>
            </a:pPr>
            <a:r>
              <a:rPr lang="en-US" dirty="0" smtClean="0"/>
              <a:t>  </a:t>
            </a:r>
            <a:r>
              <a:rPr lang="en-US" dirty="0" err="1" smtClean="0"/>
              <a:t></a:t>
            </a:r>
            <a:r>
              <a:rPr lang="en-US" dirty="0" smtClean="0"/>
              <a:t> the relative impact of </a:t>
            </a:r>
            <a:r>
              <a:rPr lang="en-US" dirty="0" smtClean="0">
                <a:solidFill>
                  <a:srgbClr val="0000FF"/>
                </a:solidFill>
              </a:rPr>
              <a:t>other </a:t>
            </a:r>
            <a:r>
              <a:rPr lang="en-US" dirty="0" err="1" smtClean="0">
                <a:solidFill>
                  <a:srgbClr val="0000FF"/>
                </a:solidFill>
              </a:rPr>
              <a:t>neurodevelopmental</a:t>
            </a:r>
            <a:r>
              <a:rPr lang="en-US" dirty="0" smtClean="0">
                <a:solidFill>
                  <a:srgbClr val="0000FF"/>
                </a:solidFill>
              </a:rPr>
              <a:t> or mental health conditions. </a:t>
            </a:r>
          </a:p>
          <a:p>
            <a:pPr>
              <a:buNone/>
            </a:pPr>
            <a:r>
              <a:rPr lang="en-US" b="1" dirty="0" smtClean="0"/>
              <a:t>                                                               </a:t>
            </a:r>
          </a:p>
          <a:p>
            <a:endParaRPr lang="en-GB" dirty="0"/>
          </a:p>
        </p:txBody>
      </p:sp>
      <p:sp>
        <p:nvSpPr>
          <p:cNvPr id="3" name="Title 2"/>
          <p:cNvSpPr>
            <a:spLocks noGrp="1"/>
          </p:cNvSpPr>
          <p:nvPr>
            <p:ph type="title"/>
          </p:nvPr>
        </p:nvSpPr>
        <p:spPr>
          <a:xfrm>
            <a:off x="227939" y="274638"/>
            <a:ext cx="8458861" cy="1143000"/>
          </a:xfrm>
        </p:spPr>
        <p:txBody>
          <a:bodyPr>
            <a:noAutofit/>
          </a:bodyPr>
          <a:lstStyle/>
          <a:p>
            <a:r>
              <a:rPr lang="en-US" sz="2800" dirty="0" smtClean="0">
                <a:solidFill>
                  <a:srgbClr val="FF0000"/>
                </a:solidFill>
              </a:rPr>
              <a:t>Comprehensive, holistic shared treatment plan that addresses psychological, </a:t>
            </a:r>
            <a:r>
              <a:rPr lang="en-US" sz="2800" dirty="0" err="1" smtClean="0">
                <a:solidFill>
                  <a:srgbClr val="FF0000"/>
                </a:solidFill>
              </a:rPr>
              <a:t>behavioural</a:t>
            </a:r>
            <a:r>
              <a:rPr lang="en-US" sz="2800" dirty="0" smtClean="0">
                <a:solidFill>
                  <a:srgbClr val="FF0000"/>
                </a:solidFill>
              </a:rPr>
              <a:t> and occupational or educational needs. </a:t>
            </a:r>
            <a:r>
              <a:rPr lang="en-GB" sz="2800" dirty="0" smtClean="0">
                <a:solidFill>
                  <a:srgbClr val="FF0000"/>
                </a:solidFill>
              </a:rPr>
              <a:t> </a:t>
            </a:r>
            <a:endParaRPr lang="en-GB" sz="2800" dirty="0">
              <a:solidFill>
                <a:srgbClr val="FF0000"/>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765223" y="282258"/>
            <a:ext cx="8010412" cy="6032422"/>
          </a:xfrm>
          <a:prstGeom prst="rect">
            <a:avLst/>
          </a:prstGeom>
        </p:spPr>
        <p:txBody>
          <a:bodyPr wrap="square">
            <a:spAutoFit/>
          </a:bodyPr>
          <a:lstStyle/>
          <a:p>
            <a:endParaRPr lang="en-US" dirty="0" smtClean="0"/>
          </a:p>
          <a:p>
            <a:endParaRPr lang="en-US" dirty="0" smtClean="0"/>
          </a:p>
          <a:p>
            <a:r>
              <a:rPr lang="en-US" sz="2400" dirty="0" smtClean="0">
                <a:solidFill>
                  <a:srgbClr val="FC02FF"/>
                </a:solidFill>
              </a:rPr>
              <a:t>Follow the same pathway for people with ADHD and co-existing conditions</a:t>
            </a:r>
          </a:p>
          <a:p>
            <a:endParaRPr lang="en-US" dirty="0" smtClean="0"/>
          </a:p>
          <a:p>
            <a:r>
              <a:rPr lang="en-US" dirty="0" smtClean="0"/>
              <a:t>No evidence of worsening co-existing conditions.</a:t>
            </a:r>
          </a:p>
          <a:p>
            <a:endParaRPr lang="en-US" dirty="0" smtClean="0"/>
          </a:p>
          <a:p>
            <a:r>
              <a:rPr lang="en-US" sz="2400" dirty="0" smtClean="0">
                <a:solidFill>
                  <a:srgbClr val="3366FF"/>
                </a:solidFill>
              </a:rPr>
              <a:t>‘dearth of evidence’</a:t>
            </a:r>
          </a:p>
          <a:p>
            <a:endParaRPr lang="en-US" sz="2400" dirty="0" smtClean="0">
              <a:solidFill>
                <a:srgbClr val="3366FF"/>
              </a:solidFill>
            </a:endParaRPr>
          </a:p>
          <a:p>
            <a:r>
              <a:rPr lang="en-US" dirty="0" smtClean="0"/>
              <a:t> groups were not distinguished within the analysis or were excluded from trials. </a:t>
            </a:r>
          </a:p>
          <a:p>
            <a:endParaRPr lang="en-US" dirty="0" smtClean="0"/>
          </a:p>
          <a:p>
            <a:r>
              <a:rPr lang="en-US" sz="2800" dirty="0" smtClean="0">
                <a:solidFill>
                  <a:srgbClr val="FF0000"/>
                </a:solidFill>
              </a:rPr>
              <a:t>Consensus view</a:t>
            </a:r>
            <a:r>
              <a:rPr lang="en-US" sz="2800" dirty="0" smtClean="0">
                <a:solidFill>
                  <a:srgbClr val="FF0000"/>
                </a:solidFill>
              </a:rPr>
              <a:t>:</a:t>
            </a:r>
          </a:p>
          <a:p>
            <a:r>
              <a:rPr lang="en-US" sz="2800" dirty="0" smtClean="0">
                <a:solidFill>
                  <a:srgbClr val="FF0000"/>
                </a:solidFill>
              </a:rPr>
              <a:t> </a:t>
            </a:r>
            <a:endParaRPr lang="en-US" sz="2800" dirty="0" smtClean="0">
              <a:solidFill>
                <a:srgbClr val="FF0000"/>
              </a:solidFill>
            </a:endParaRPr>
          </a:p>
          <a:p>
            <a:pPr>
              <a:buFont typeface="Wingdings" charset="2"/>
              <a:buChar char="u"/>
            </a:pPr>
            <a:r>
              <a:rPr lang="en-US" dirty="0" smtClean="0"/>
              <a:t>consider the same medication choices </a:t>
            </a:r>
          </a:p>
          <a:p>
            <a:pPr>
              <a:buFont typeface="Wingdings" charset="2"/>
              <a:buChar char="u"/>
            </a:pPr>
            <a:r>
              <a:rPr lang="en-US" dirty="0" smtClean="0"/>
              <a:t>consider the individual circumstances </a:t>
            </a:r>
          </a:p>
          <a:p>
            <a:pPr>
              <a:buFont typeface="Wingdings" charset="2"/>
              <a:buChar char="u"/>
            </a:pPr>
            <a:r>
              <a:rPr lang="en-US" dirty="0" smtClean="0"/>
              <a:t>slower dose titration </a:t>
            </a:r>
          </a:p>
          <a:p>
            <a:pPr>
              <a:buFont typeface="Wingdings" charset="2"/>
              <a:buChar char="u"/>
            </a:pPr>
            <a:r>
              <a:rPr lang="en-US" dirty="0" smtClean="0"/>
              <a:t>more frequent monitoring. </a:t>
            </a:r>
          </a:p>
          <a:p>
            <a:endParaRPr lang="en-GB" dirty="0"/>
          </a:p>
        </p:txBody>
      </p:sp>
      <p:sp>
        <p:nvSpPr>
          <p:cNvPr id="3" name="Title 2"/>
          <p:cNvSpPr>
            <a:spLocks noGrp="1"/>
          </p:cNvSpPr>
          <p:nvPr>
            <p:ph type="title" idx="4294967295"/>
          </p:nvPr>
        </p:nvSpPr>
        <p:spPr>
          <a:xfrm>
            <a:off x="0" y="520964"/>
            <a:ext cx="8229600" cy="309299"/>
          </a:xfrm>
        </p:spPr>
        <p:txBody>
          <a:bodyPr>
            <a:normAutofit fontScale="90000"/>
          </a:bodyPr>
          <a:lstStyle/>
          <a:p>
            <a:r>
              <a:rPr lang="en-US" i="1" dirty="0" smtClean="0">
                <a:solidFill>
                  <a:srgbClr val="FF0000"/>
                </a:solidFill>
              </a:rPr>
              <a:t>    </a:t>
            </a:r>
            <a:r>
              <a:rPr lang="en-US" dirty="0" smtClean="0">
                <a:solidFill>
                  <a:srgbClr val="FF0000"/>
                </a:solidFill>
              </a:rPr>
              <a:t>Coexisting difficulties:</a:t>
            </a:r>
            <a:r>
              <a:rPr lang="en-US" i="1" dirty="0" smtClean="0"/>
              <a:t> </a:t>
            </a:r>
            <a:r>
              <a:rPr lang="en-US" i="1" dirty="0" smtClean="0"/>
              <a:t/>
            </a:r>
            <a:br>
              <a:rPr lang="en-US" i="1" dirty="0" smtClean="0"/>
            </a:br>
            <a:endParaRPr lang="en-GB" dirty="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481328"/>
            <a:ext cx="8229600" cy="5116465"/>
          </a:xfrm>
        </p:spPr>
        <p:txBody>
          <a:bodyPr>
            <a:normAutofit/>
          </a:bodyPr>
          <a:lstStyle/>
          <a:p>
            <a:endParaRPr lang="en-GB" sz="2400" b="1" dirty="0" smtClean="0"/>
          </a:p>
          <a:p>
            <a:r>
              <a:rPr lang="en-GB" sz="2800" dirty="0" smtClean="0"/>
              <a:t>Methylphenidate improves ADHD </a:t>
            </a:r>
            <a:r>
              <a:rPr lang="en-GB" sz="2800" dirty="0" smtClean="0"/>
              <a:t>symptoms</a:t>
            </a:r>
          </a:p>
          <a:p>
            <a:endParaRPr lang="en-GB" sz="2800" dirty="0" smtClean="0"/>
          </a:p>
          <a:p>
            <a:r>
              <a:rPr lang="en-GB" sz="2800" dirty="0" smtClean="0"/>
              <a:t>Side effects not more common or severe</a:t>
            </a:r>
            <a:endParaRPr lang="en-US" sz="2800" dirty="0" smtClean="0"/>
          </a:p>
          <a:p>
            <a:pPr>
              <a:buNone/>
            </a:pPr>
            <a:r>
              <a:rPr lang="en-GB" sz="2400" dirty="0" smtClean="0"/>
              <a:t/>
            </a:r>
            <a:br>
              <a:rPr lang="en-GB" sz="2400" dirty="0" smtClean="0"/>
            </a:br>
            <a:endParaRPr lang="en-GB" sz="2400" dirty="0" smtClean="0"/>
          </a:p>
          <a:p>
            <a:pPr>
              <a:buNone/>
            </a:pPr>
            <a:endParaRPr lang="en-GB" sz="2400" b="1" dirty="0" smtClean="0">
              <a:hlinkClick r:id="rId2"/>
            </a:endParaRPr>
          </a:p>
          <a:p>
            <a:pPr>
              <a:buNone/>
            </a:pPr>
            <a:r>
              <a:rPr lang="en-GB" sz="2400" b="1" dirty="0" smtClean="0">
                <a:hlinkClick r:id="rId2"/>
              </a:rPr>
              <a:t>Santosh </a:t>
            </a:r>
            <a:r>
              <a:rPr lang="en-GB" sz="2400" b="1" dirty="0" smtClean="0">
                <a:hlinkClick r:id="rId2"/>
              </a:rPr>
              <a:t>PJ</a:t>
            </a:r>
            <a:r>
              <a:rPr lang="en-GB" sz="2400" dirty="0" smtClean="0"/>
              <a:t>, </a:t>
            </a:r>
            <a:r>
              <a:rPr lang="en-GB" sz="2400" b="1" dirty="0" smtClean="0">
                <a:hlinkClick r:id="rId3"/>
              </a:rPr>
              <a:t>Baird G</a:t>
            </a:r>
            <a:r>
              <a:rPr lang="en-GB" sz="2400" dirty="0" smtClean="0"/>
              <a:t>, </a:t>
            </a:r>
            <a:r>
              <a:rPr lang="en-GB" sz="2400" b="1" dirty="0" smtClean="0">
                <a:hlinkClick r:id="rId4"/>
              </a:rPr>
              <a:t>Pityaratstian N</a:t>
            </a:r>
            <a:r>
              <a:rPr lang="en-GB" sz="2400" dirty="0" smtClean="0"/>
              <a:t>, </a:t>
            </a:r>
            <a:r>
              <a:rPr lang="en-GB" sz="2400" b="1" dirty="0" smtClean="0">
                <a:hlinkClick r:id="rId5"/>
              </a:rPr>
              <a:t>Tavare E</a:t>
            </a:r>
            <a:r>
              <a:rPr lang="en-GB" sz="2400" dirty="0" smtClean="0"/>
              <a:t>, </a:t>
            </a:r>
            <a:r>
              <a:rPr lang="en-GB" sz="2400" b="1" dirty="0" smtClean="0">
                <a:hlinkClick r:id="rId6"/>
              </a:rPr>
              <a:t>Gringras P</a:t>
            </a:r>
            <a:r>
              <a:rPr lang="en-GB" sz="2400" dirty="0" smtClean="0"/>
              <a:t>.</a:t>
            </a:r>
            <a:endParaRPr lang="en-GB" sz="2400" dirty="0" smtClean="0"/>
          </a:p>
          <a:p>
            <a:endParaRPr lang="en-GB" sz="2400" dirty="0" smtClean="0"/>
          </a:p>
        </p:txBody>
      </p:sp>
      <p:sp>
        <p:nvSpPr>
          <p:cNvPr id="76802" name="Rectangle 2"/>
          <p:cNvSpPr>
            <a:spLocks noGrp="1" noChangeArrowheads="1"/>
          </p:cNvSpPr>
          <p:nvPr>
            <p:ph type="title"/>
          </p:nvPr>
        </p:nvSpPr>
        <p:spPr>
          <a:xfrm>
            <a:off x="457200" y="862846"/>
            <a:ext cx="8229600" cy="554792"/>
          </a:xfrm>
        </p:spPr>
        <p:txBody>
          <a:bodyPr>
            <a:normAutofit fontScale="90000"/>
          </a:bodyPr>
          <a:lstStyle/>
          <a:p>
            <a:pPr eaLnBrk="1" hangingPunct="1">
              <a:defRPr/>
            </a:pPr>
            <a:r>
              <a:rPr lang="en-GB" sz="3556" dirty="0" smtClean="0">
                <a:solidFill>
                  <a:srgbClr val="FF0000"/>
                </a:solidFill>
                <a:ea typeface="+mj-ea"/>
                <a:cs typeface="+mj-cs"/>
              </a:rPr>
              <a:t>Use of medication for ADHD in the presence of ASD</a:t>
            </a:r>
            <a:r>
              <a:rPr lang="en-GB" sz="3200" dirty="0" smtClean="0">
                <a:solidFill>
                  <a:schemeClr val="tx1"/>
                </a:solidFill>
                <a:ea typeface="+mj-ea"/>
                <a:cs typeface="+mj-cs"/>
              </a:rPr>
              <a:t/>
            </a:r>
            <a:br>
              <a:rPr lang="en-GB" sz="3200" dirty="0" smtClean="0">
                <a:solidFill>
                  <a:schemeClr val="tx1"/>
                </a:solidFill>
                <a:ea typeface="+mj-ea"/>
                <a:cs typeface="+mj-cs"/>
              </a:rPr>
            </a:br>
            <a:r>
              <a:rPr lang="en-GB" sz="4000" dirty="0">
                <a:solidFill>
                  <a:schemeClr val="tx1"/>
                </a:solidFill>
                <a:ea typeface="+mj-ea"/>
                <a:cs typeface="+mj-cs"/>
              </a:rPr>
              <a:t/>
            </a:r>
            <a:br>
              <a:rPr lang="en-GB" sz="4000" dirty="0">
                <a:solidFill>
                  <a:schemeClr val="tx1"/>
                </a:solidFill>
                <a:ea typeface="+mj-ea"/>
                <a:cs typeface="+mj-cs"/>
              </a:rPr>
            </a:br>
            <a:endParaRPr lang="en-GB" sz="4000" dirty="0">
              <a:solidFill>
                <a:schemeClr val="tx1"/>
              </a:solidFill>
              <a:ea typeface="+mj-ea"/>
              <a:cs typeface="+mj-cs"/>
            </a:endParaRPr>
          </a:p>
        </p:txBody>
      </p:sp>
      <p:sp>
        <p:nvSpPr>
          <p:cNvPr id="50179" name="Rectangle 3"/>
          <p:cNvSpPr>
            <a:spLocks noChangeArrowheads="1"/>
          </p:cNvSpPr>
          <p:nvPr/>
        </p:nvSpPr>
        <p:spPr bwMode="auto">
          <a:xfrm>
            <a:off x="1298575" y="3108325"/>
            <a:ext cx="184150" cy="366713"/>
          </a:xfrm>
          <a:prstGeom prst="rect">
            <a:avLst/>
          </a:prstGeom>
          <a:noFill/>
          <a:ln w="9525">
            <a:noFill/>
            <a:miter lim="800000"/>
            <a:headEnd/>
            <a:tailEnd/>
          </a:ln>
        </p:spPr>
        <p:txBody>
          <a:bodyPr wrap="none">
            <a:prstTxWarp prst="textNoShape">
              <a:avLst/>
            </a:prstTxWarp>
            <a:spAutoFit/>
          </a:bodyPr>
          <a:lstStyle/>
          <a:p>
            <a:endParaRPr lang="en-US">
              <a:latin typeface="Arial"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rPr>
              <a:t>Other ADHD medications and ASD.</a:t>
            </a:r>
            <a:endParaRPr lang="en-US" sz="3200" dirty="0">
              <a:solidFill>
                <a:srgbClr val="FF0000"/>
              </a:solidFill>
            </a:endParaRPr>
          </a:p>
        </p:txBody>
      </p:sp>
      <p:sp>
        <p:nvSpPr>
          <p:cNvPr id="3" name="Content Placeholder 2"/>
          <p:cNvSpPr>
            <a:spLocks noGrp="1"/>
          </p:cNvSpPr>
          <p:nvPr>
            <p:ph idx="1"/>
          </p:nvPr>
        </p:nvSpPr>
        <p:spPr/>
        <p:txBody>
          <a:bodyPr>
            <a:normAutofit/>
          </a:bodyPr>
          <a:lstStyle/>
          <a:p>
            <a:r>
              <a:rPr lang="en-US" dirty="0" err="1" smtClean="0"/>
              <a:t>Atomoxetine</a:t>
            </a:r>
            <a:r>
              <a:rPr lang="en-US" dirty="0" smtClean="0"/>
              <a:t>   also good in some trials </a:t>
            </a:r>
            <a:r>
              <a:rPr lang="en-US" sz="1800" dirty="0" smtClean="0"/>
              <a:t>(</a:t>
            </a:r>
            <a:r>
              <a:rPr lang="en-US" sz="1800" dirty="0" err="1" smtClean="0"/>
              <a:t>Harfterkamp</a:t>
            </a:r>
            <a:r>
              <a:rPr lang="en-US" sz="1800" dirty="0" smtClean="0"/>
              <a:t> et al, 2012)</a:t>
            </a:r>
            <a:r>
              <a:rPr lang="en-US" sz="1800" dirty="0" smtClean="0"/>
              <a:t> (</a:t>
            </a:r>
            <a:r>
              <a:rPr lang="en-US" sz="1800" dirty="0" err="1" smtClean="0"/>
              <a:t>Harfterkamp</a:t>
            </a:r>
            <a:r>
              <a:rPr lang="en-US" sz="1800" dirty="0" smtClean="0"/>
              <a:t> et al 2013.</a:t>
            </a:r>
            <a:r>
              <a:rPr lang="en-US" sz="1800" dirty="0" smtClean="0"/>
              <a:t>)</a:t>
            </a:r>
          </a:p>
          <a:p>
            <a:endParaRPr lang="en-US" sz="1800" dirty="0" smtClean="0"/>
          </a:p>
          <a:p>
            <a:endParaRPr lang="en-US" dirty="0" smtClean="0"/>
          </a:p>
          <a:p>
            <a:r>
              <a:rPr lang="en-US" dirty="0" smtClean="0"/>
              <a:t>Prolonged release </a:t>
            </a:r>
            <a:r>
              <a:rPr lang="en-US" dirty="0" err="1" smtClean="0"/>
              <a:t>guanfacine</a:t>
            </a:r>
            <a:r>
              <a:rPr lang="en-US" dirty="0" smtClean="0"/>
              <a:t>,</a:t>
            </a:r>
            <a:r>
              <a:rPr lang="en-US" dirty="0" smtClean="0"/>
              <a:t> (</a:t>
            </a:r>
            <a:r>
              <a:rPr lang="en-US" dirty="0" err="1" smtClean="0"/>
              <a:t>Intuniv</a:t>
            </a:r>
            <a:r>
              <a:rPr lang="en-US" dirty="0" smtClean="0"/>
              <a:t>) a </a:t>
            </a:r>
            <a:r>
              <a:rPr lang="en-US" dirty="0" smtClean="0"/>
              <a:t>selective alpha 2 agonist, offers an additional choice </a:t>
            </a:r>
            <a:r>
              <a:rPr lang="en-US" sz="1800" dirty="0" smtClean="0"/>
              <a:t>(</a:t>
            </a:r>
            <a:r>
              <a:rPr lang="en-US" sz="1800" u="sng" dirty="0" err="1" smtClean="0"/>
              <a:t>Scahill</a:t>
            </a:r>
            <a:r>
              <a:rPr lang="en-US" sz="1800" u="sng" dirty="0" smtClean="0"/>
              <a:t> et al 2012)</a:t>
            </a:r>
          </a:p>
          <a:p>
            <a:pPr>
              <a:buNone/>
            </a:pPr>
            <a:endParaRPr lang="en-GB" dirty="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dirty="0" smtClean="0"/>
              <a:t>Symptom control</a:t>
            </a:r>
            <a:r>
              <a:rPr lang="en-GB" dirty="0" smtClean="0"/>
              <a:t> </a:t>
            </a:r>
          </a:p>
          <a:p>
            <a:endParaRPr lang="en-GB" dirty="0" smtClean="0"/>
          </a:p>
          <a:p>
            <a:r>
              <a:rPr lang="en-GB" dirty="0" smtClean="0"/>
              <a:t>Side </a:t>
            </a:r>
            <a:r>
              <a:rPr lang="en-GB" dirty="0" smtClean="0"/>
              <a:t>effects</a:t>
            </a:r>
          </a:p>
          <a:p>
            <a:endParaRPr lang="en-GB" dirty="0" smtClean="0"/>
          </a:p>
          <a:p>
            <a:r>
              <a:rPr lang="en-GB" dirty="0" smtClean="0"/>
              <a:t>Growth</a:t>
            </a:r>
          </a:p>
          <a:p>
            <a:endParaRPr lang="en-GB" dirty="0" smtClean="0"/>
          </a:p>
          <a:p>
            <a:r>
              <a:rPr lang="en-GB" dirty="0" smtClean="0"/>
              <a:t>Sleep</a:t>
            </a:r>
          </a:p>
          <a:p>
            <a:endParaRPr lang="en-GB" dirty="0" smtClean="0"/>
          </a:p>
          <a:p>
            <a:r>
              <a:rPr lang="en-GB" dirty="0" smtClean="0"/>
              <a:t>Worsening </a:t>
            </a:r>
            <a:r>
              <a:rPr lang="en-GB" dirty="0" smtClean="0"/>
              <a:t>behaviour</a:t>
            </a:r>
          </a:p>
          <a:p>
            <a:pPr>
              <a:buNone/>
            </a:pPr>
            <a:endParaRPr lang="en-GB" dirty="0" smtClean="0"/>
          </a:p>
          <a:p>
            <a:r>
              <a:rPr lang="en-GB" dirty="0" smtClean="0"/>
              <a:t>Adherence</a:t>
            </a:r>
          </a:p>
          <a:p>
            <a:endParaRPr lang="en-GB" dirty="0"/>
          </a:p>
        </p:txBody>
      </p:sp>
      <p:sp>
        <p:nvSpPr>
          <p:cNvPr id="3" name="Title 2"/>
          <p:cNvSpPr>
            <a:spLocks noGrp="1"/>
          </p:cNvSpPr>
          <p:nvPr>
            <p:ph type="title"/>
          </p:nvPr>
        </p:nvSpPr>
        <p:spPr/>
        <p:txBody>
          <a:bodyPr>
            <a:normAutofit/>
          </a:bodyPr>
          <a:lstStyle/>
          <a:p>
            <a:r>
              <a:rPr lang="en-US" sz="3600" i="1" dirty="0" smtClean="0">
                <a:solidFill>
                  <a:srgbClr val="FF0000"/>
                </a:solidFill>
              </a:rPr>
              <a:t>Follow-up and monitoring </a:t>
            </a:r>
            <a:endParaRPr lang="en-GB" sz="3600" dirty="0">
              <a:solidFill>
                <a:srgbClr val="FF0000"/>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dirty="0" smtClean="0"/>
              <a:t>  Detailed </a:t>
            </a:r>
            <a:r>
              <a:rPr lang="en-US" dirty="0" smtClean="0"/>
              <a:t>analysis is needed.</a:t>
            </a:r>
            <a:r>
              <a:rPr lang="en-US" dirty="0" smtClean="0"/>
              <a:t> </a:t>
            </a:r>
          </a:p>
          <a:p>
            <a:pPr>
              <a:buNone/>
            </a:pPr>
            <a:endParaRPr lang="en-US" dirty="0" smtClean="0"/>
          </a:p>
          <a:p>
            <a:pPr>
              <a:buNone/>
            </a:pPr>
            <a:r>
              <a:rPr lang="en-US" dirty="0" smtClean="0"/>
              <a:t> </a:t>
            </a:r>
            <a:r>
              <a:rPr lang="en-US" dirty="0" smtClean="0"/>
              <a:t> What </a:t>
            </a:r>
            <a:r>
              <a:rPr lang="en-US" dirty="0" smtClean="0"/>
              <a:t>is the child/YP trying to communicate?</a:t>
            </a:r>
          </a:p>
          <a:p>
            <a:pPr>
              <a:buNone/>
            </a:pPr>
            <a:r>
              <a:rPr lang="en-US" dirty="0" smtClean="0"/>
              <a:t> </a:t>
            </a:r>
            <a:r>
              <a:rPr lang="en-US" dirty="0" smtClean="0"/>
              <a:t> </a:t>
            </a:r>
            <a:endParaRPr lang="en-US" dirty="0" smtClean="0"/>
          </a:p>
          <a:p>
            <a:pPr>
              <a:buNone/>
            </a:pPr>
            <a:r>
              <a:rPr lang="en-US" dirty="0" smtClean="0"/>
              <a:t>e.g</a:t>
            </a:r>
            <a:r>
              <a:rPr lang="en-US" dirty="0" smtClean="0"/>
              <a:t>. self harming or aggressive </a:t>
            </a:r>
            <a:r>
              <a:rPr lang="en-US" dirty="0" err="1" smtClean="0"/>
              <a:t>behaviour</a:t>
            </a:r>
            <a:r>
              <a:rPr lang="en-US" dirty="0" smtClean="0"/>
              <a:t> may be prompted by anxiety in which case management of the cause of the anxiety is needed.</a:t>
            </a:r>
          </a:p>
          <a:p>
            <a:pPr>
              <a:buNone/>
            </a:pPr>
            <a:r>
              <a:rPr lang="en-US" dirty="0" smtClean="0"/>
              <a:t> </a:t>
            </a:r>
            <a:endParaRPr lang="en-US" dirty="0" smtClean="0"/>
          </a:p>
          <a:p>
            <a:endParaRPr lang="en-US" dirty="0"/>
          </a:p>
        </p:txBody>
      </p:sp>
      <p:sp>
        <p:nvSpPr>
          <p:cNvPr id="3" name="Title 2"/>
          <p:cNvSpPr>
            <a:spLocks noGrp="1"/>
          </p:cNvSpPr>
          <p:nvPr>
            <p:ph type="title"/>
          </p:nvPr>
        </p:nvSpPr>
        <p:spPr/>
        <p:txBody>
          <a:bodyPr>
            <a:normAutofit/>
          </a:bodyPr>
          <a:lstStyle/>
          <a:p>
            <a:r>
              <a:rPr lang="en-US" sz="3200" dirty="0" smtClean="0">
                <a:solidFill>
                  <a:srgbClr val="FF0000"/>
                </a:solidFill>
              </a:rPr>
              <a:t>When </a:t>
            </a:r>
            <a:r>
              <a:rPr lang="en-US" sz="3200" dirty="0" err="1" smtClean="0">
                <a:solidFill>
                  <a:srgbClr val="FF0000"/>
                </a:solidFill>
              </a:rPr>
              <a:t>behaviour</a:t>
            </a:r>
            <a:r>
              <a:rPr lang="en-US" sz="3200" dirty="0" smtClean="0">
                <a:solidFill>
                  <a:srgbClr val="FF0000"/>
                </a:solidFill>
              </a:rPr>
              <a:t> difficulties are severe</a:t>
            </a:r>
            <a:endParaRPr lang="en-US" sz="3200" dirty="0">
              <a:solidFill>
                <a:srgbClr val="FF0000"/>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ubtitle 3"/>
          <p:cNvSpPr>
            <a:spLocks noGrp="1"/>
          </p:cNvSpPr>
          <p:nvPr>
            <p:ph idx="1"/>
          </p:nvPr>
        </p:nvSpPr>
        <p:spPr>
          <a:xfrm>
            <a:off x="457200" y="2283027"/>
            <a:ext cx="8229600" cy="3724264"/>
          </a:xfrm>
        </p:spPr>
        <p:txBody>
          <a:bodyPr>
            <a:normAutofit fontScale="85000" lnSpcReduction="20000"/>
          </a:bodyPr>
          <a:lstStyle/>
          <a:p>
            <a:r>
              <a:rPr lang="en-US" dirty="0" smtClean="0"/>
              <a:t>Try </a:t>
            </a:r>
            <a:r>
              <a:rPr lang="en-US" dirty="0" err="1" smtClean="0"/>
              <a:t>behaviour</a:t>
            </a:r>
            <a:r>
              <a:rPr lang="en-US" dirty="0" smtClean="0"/>
              <a:t> management</a:t>
            </a:r>
          </a:p>
          <a:p>
            <a:endParaRPr lang="en-US" dirty="0" smtClean="0"/>
          </a:p>
          <a:p>
            <a:r>
              <a:rPr lang="en-US" dirty="0" smtClean="0"/>
              <a:t>Consider medication</a:t>
            </a:r>
          </a:p>
          <a:p>
            <a:endParaRPr lang="en-US" dirty="0" smtClean="0"/>
          </a:p>
          <a:p>
            <a:r>
              <a:rPr lang="en-US" dirty="0" smtClean="0"/>
              <a:t>Start low, go slow</a:t>
            </a:r>
          </a:p>
          <a:p>
            <a:endParaRPr lang="en-US" dirty="0" smtClean="0"/>
          </a:p>
          <a:p>
            <a:r>
              <a:rPr lang="en-US" dirty="0" smtClean="0"/>
              <a:t>Set realistic goals</a:t>
            </a:r>
          </a:p>
          <a:p>
            <a:endParaRPr lang="en-US" dirty="0" smtClean="0"/>
          </a:p>
          <a:p>
            <a:r>
              <a:rPr lang="en-US" dirty="0" smtClean="0"/>
              <a:t>Monitor</a:t>
            </a:r>
          </a:p>
          <a:p>
            <a:r>
              <a:rPr lang="en-US" dirty="0" smtClean="0"/>
              <a:t>Monitor</a:t>
            </a:r>
          </a:p>
          <a:p>
            <a:r>
              <a:rPr lang="en-US" dirty="0" smtClean="0"/>
              <a:t>Monitor! </a:t>
            </a:r>
            <a:endParaRPr lang="en-US" dirty="0"/>
          </a:p>
        </p:txBody>
      </p:sp>
      <p:sp>
        <p:nvSpPr>
          <p:cNvPr id="3" name="Title 2"/>
          <p:cNvSpPr>
            <a:spLocks noGrp="1"/>
          </p:cNvSpPr>
          <p:nvPr>
            <p:ph type="title"/>
          </p:nvPr>
        </p:nvSpPr>
        <p:spPr>
          <a:xfrm>
            <a:off x="457200" y="511154"/>
            <a:ext cx="8229600" cy="1378572"/>
          </a:xfrm>
        </p:spPr>
        <p:txBody>
          <a:bodyPr>
            <a:normAutofit fontScale="90000"/>
          </a:bodyPr>
          <a:lstStyle/>
          <a:p>
            <a:r>
              <a:rPr lang="en-US" dirty="0" smtClean="0">
                <a:solidFill>
                  <a:srgbClr val="FF0000"/>
                </a:solidFill>
              </a:rPr>
              <a:t>So?    If definite ADHD diagnosis in C/YP with ASD </a:t>
            </a:r>
            <a:br>
              <a:rPr lang="en-US" dirty="0" smtClean="0">
                <a:solidFill>
                  <a:srgbClr val="FF0000"/>
                </a:solidFill>
              </a:rPr>
            </a:br>
            <a:r>
              <a:rPr lang="en-US" dirty="0" smtClean="0">
                <a:solidFill>
                  <a:srgbClr val="FF0000"/>
                </a:solidFill>
              </a:rPr>
              <a:t>and no contraindication:</a:t>
            </a:r>
            <a:r>
              <a:rPr lang="en-US" dirty="0" smtClean="0"/>
              <a:t/>
            </a:r>
            <a:br>
              <a:rPr lang="en-US" dirty="0" smtClean="0"/>
            </a:br>
            <a:r>
              <a:rPr lang="en-US" dirty="0" smtClean="0">
                <a:solidFill>
                  <a:srgbClr val="FF0000"/>
                </a:solidFill>
              </a:rPr>
              <a:t>  </a:t>
            </a:r>
            <a:endParaRPr lang="en-US" dirty="0">
              <a:solidFill>
                <a:srgbClr val="FF0000"/>
              </a:solidFill>
            </a:endParaRPr>
          </a:p>
        </p:txBody>
      </p:sp>
      <p:pic>
        <p:nvPicPr>
          <p:cNvPr id="6" name="Picture 5" descr="images.jpeg"/>
          <p:cNvPicPr>
            <a:picLocks noChangeAspect="1"/>
          </p:cNvPicPr>
          <p:nvPr/>
        </p:nvPicPr>
        <p:blipFill>
          <a:blip r:embed="rId2"/>
          <a:stretch>
            <a:fillRect/>
          </a:stretch>
        </p:blipFill>
        <p:spPr>
          <a:xfrm>
            <a:off x="4196292" y="3565524"/>
            <a:ext cx="4947708" cy="3292475"/>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8355" name="Rectangle 3"/>
          <p:cNvSpPr>
            <a:spLocks noGrp="1" noChangeArrowheads="1"/>
          </p:cNvSpPr>
          <p:nvPr>
            <p:ph idx="1"/>
          </p:nvPr>
        </p:nvSpPr>
        <p:spPr>
          <a:xfrm>
            <a:off x="457200" y="2027957"/>
            <a:ext cx="8229600" cy="4525963"/>
          </a:xfrm>
        </p:spPr>
        <p:txBody>
          <a:bodyPr/>
          <a:lstStyle/>
          <a:p>
            <a:endParaRPr lang="en-GB" dirty="0" smtClean="0"/>
          </a:p>
          <a:p>
            <a:r>
              <a:rPr lang="en-US" dirty="0" smtClean="0"/>
              <a:t>20 to 50 % of individuals with ADHD</a:t>
            </a:r>
          </a:p>
          <a:p>
            <a:endParaRPr lang="en-US" dirty="0" smtClean="0"/>
          </a:p>
          <a:p>
            <a:r>
              <a:rPr lang="en-US" dirty="0" smtClean="0"/>
              <a:t>http://</a:t>
            </a:r>
            <a:r>
              <a:rPr lang="en-US" dirty="0" err="1" smtClean="0"/>
              <a:t>www.eacd.org/publications.php</a:t>
            </a:r>
            <a:endParaRPr lang="en-US" dirty="0" smtClean="0"/>
          </a:p>
          <a:p>
            <a:endParaRPr lang="en-GB" dirty="0"/>
          </a:p>
        </p:txBody>
      </p:sp>
      <p:sp>
        <p:nvSpPr>
          <p:cNvPr id="228354" name="Rectangle 2"/>
          <p:cNvSpPr>
            <a:spLocks noGrp="1" noChangeArrowheads="1"/>
          </p:cNvSpPr>
          <p:nvPr>
            <p:ph type="title"/>
          </p:nvPr>
        </p:nvSpPr>
        <p:spPr>
          <a:xfrm>
            <a:off x="457200" y="274637"/>
            <a:ext cx="8229600" cy="1753319"/>
          </a:xfrm>
        </p:spPr>
        <p:txBody>
          <a:bodyPr>
            <a:normAutofit fontScale="90000"/>
          </a:bodyPr>
          <a:lstStyle/>
          <a:p>
            <a:r>
              <a:rPr lang="en-GB" dirty="0" smtClean="0">
                <a:solidFill>
                  <a:srgbClr val="FF0000"/>
                </a:solidFill>
              </a:rPr>
              <a:t>Developmental Coordination Disorder. </a:t>
            </a:r>
            <a:r>
              <a:rPr lang="en-GB" dirty="0" smtClean="0"/>
              <a:t/>
            </a:r>
            <a:br>
              <a:rPr lang="en-GB" dirty="0" smtClean="0"/>
            </a:br>
            <a:endParaRPr lang="en-GB"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Content Placeholder 8" descr="cotton reels.jpg"/>
          <p:cNvPicPr>
            <a:picLocks noGrp="1" noChangeAspect="1"/>
          </p:cNvPicPr>
          <p:nvPr>
            <p:ph idx="1"/>
          </p:nvPr>
        </p:nvPicPr>
        <p:blipFill>
          <a:blip r:embed="rId2"/>
          <a:srcRect l="-40915" r="-40915"/>
          <a:stretch>
            <a:fillRect/>
          </a:stretch>
        </p:blipFill>
        <p:spPr>
          <a:xfrm>
            <a:off x="-1659467" y="2021150"/>
            <a:ext cx="8229600" cy="4525963"/>
          </a:xfrm>
        </p:spPr>
      </p:pic>
      <p:sp>
        <p:nvSpPr>
          <p:cNvPr id="4" name="Title 3"/>
          <p:cNvSpPr>
            <a:spLocks noGrp="1"/>
          </p:cNvSpPr>
          <p:nvPr>
            <p:ph type="title"/>
          </p:nvPr>
        </p:nvSpPr>
        <p:spPr>
          <a:xfrm>
            <a:off x="457200" y="491066"/>
            <a:ext cx="8229600" cy="926571"/>
          </a:xfrm>
        </p:spPr>
        <p:txBody>
          <a:bodyPr>
            <a:normAutofit fontScale="90000"/>
          </a:bodyPr>
          <a:lstStyle/>
          <a:p>
            <a:r>
              <a:rPr lang="en-US" sz="4400" dirty="0" smtClean="0">
                <a:solidFill>
                  <a:srgbClr val="FF0000"/>
                </a:solidFill>
              </a:rPr>
              <a:t>Simple screens:</a:t>
            </a:r>
            <a:br>
              <a:rPr lang="en-US" sz="4400" dirty="0" smtClean="0">
                <a:solidFill>
                  <a:srgbClr val="FF0000"/>
                </a:solidFill>
              </a:rPr>
            </a:br>
            <a:r>
              <a:rPr lang="en-US" sz="4400" dirty="0" smtClean="0">
                <a:solidFill>
                  <a:srgbClr val="FF0000"/>
                </a:solidFill>
              </a:rPr>
              <a:t>for motor </a:t>
            </a:r>
            <a:br>
              <a:rPr lang="en-US" sz="4400" dirty="0" smtClean="0">
                <a:solidFill>
                  <a:srgbClr val="FF0000"/>
                </a:solidFill>
              </a:rPr>
            </a:br>
            <a:r>
              <a:rPr lang="en-US" sz="4400" dirty="0" smtClean="0">
                <a:solidFill>
                  <a:srgbClr val="FF0000"/>
                </a:solidFill>
              </a:rPr>
              <a:t>problems</a:t>
            </a:r>
            <a:endParaRPr lang="en-US" sz="4400" dirty="0">
              <a:solidFill>
                <a:srgbClr val="FF0000"/>
              </a:solidFill>
            </a:endParaRPr>
          </a:p>
        </p:txBody>
      </p:sp>
      <p:pic>
        <p:nvPicPr>
          <p:cNvPr id="10" name="Content Placeholder 9" descr="peg board.jpg"/>
          <p:cNvPicPr>
            <a:picLocks noGrp="1" noChangeAspect="1"/>
          </p:cNvPicPr>
          <p:nvPr>
            <p:ph sz="quarter" idx="4294967295"/>
          </p:nvPr>
        </p:nvPicPr>
        <p:blipFill>
          <a:blip r:embed="rId3"/>
          <a:srcRect l="-1269" r="-1269"/>
          <a:stretch>
            <a:fillRect/>
          </a:stretch>
        </p:blipFill>
        <p:spPr>
          <a:xfrm>
            <a:off x="4645025" y="-338667"/>
            <a:ext cx="4041775" cy="4622799"/>
          </a:xfrm>
        </p:spPr>
      </p:pic>
      <p:pic>
        <p:nvPicPr>
          <p:cNvPr id="8" name="Picture 7" descr="20234681-colorful-and-funny-nuts-and-bolts-toys-isolated-on-white-background.jpg"/>
          <p:cNvPicPr>
            <a:picLocks noChangeAspect="1"/>
          </p:cNvPicPr>
          <p:nvPr/>
        </p:nvPicPr>
        <p:blipFill>
          <a:blip r:embed="rId4"/>
          <a:stretch>
            <a:fillRect/>
          </a:stretch>
        </p:blipFill>
        <p:spPr>
          <a:xfrm>
            <a:off x="4944533" y="3306233"/>
            <a:ext cx="4487334" cy="3551767"/>
          </a:xfrm>
          <a:prstGeom prst="rect">
            <a:avLst/>
          </a:prstGeo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Content Placeholder 8" descr="woodentops.jpg"/>
          <p:cNvPicPr>
            <a:picLocks noGrp="1" noChangeAspect="1"/>
          </p:cNvPicPr>
          <p:nvPr>
            <p:ph idx="1"/>
          </p:nvPr>
        </p:nvPicPr>
        <p:blipFill>
          <a:blip r:embed="rId3"/>
          <a:srcRect l="-18944" r="-18944"/>
          <a:stretch>
            <a:fillRect/>
          </a:stretch>
        </p:blipFill>
        <p:spPr/>
      </p:pic>
      <p:sp>
        <p:nvSpPr>
          <p:cNvPr id="5" name="Title 4"/>
          <p:cNvSpPr>
            <a:spLocks noGrp="1"/>
          </p:cNvSpPr>
          <p:nvPr>
            <p:ph type="title"/>
          </p:nvPr>
        </p:nvSpPr>
        <p:spPr/>
        <p:txBody>
          <a:bodyPr/>
          <a:lstStyle/>
          <a:p>
            <a:r>
              <a:rPr lang="en-US" dirty="0" smtClean="0">
                <a:solidFill>
                  <a:srgbClr val="FF0000"/>
                </a:solidFill>
              </a:rPr>
              <a:t>Spotty dogs.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273050"/>
            <a:ext cx="8229600" cy="1143000"/>
          </a:xfrm>
        </p:spPr>
        <p:txBody>
          <a:bodyPr/>
          <a:lstStyle/>
          <a:p>
            <a:r>
              <a:rPr lang="en-US" dirty="0" smtClean="0">
                <a:solidFill>
                  <a:srgbClr val="FF0000"/>
                </a:solidFill>
              </a:rPr>
              <a:t>  Writing</a:t>
            </a:r>
            <a:endParaRPr lang="en-US" dirty="0">
              <a:solidFill>
                <a:srgbClr val="FF0000"/>
              </a:solidFill>
            </a:endParaRPr>
          </a:p>
        </p:txBody>
      </p:sp>
      <p:sp>
        <p:nvSpPr>
          <p:cNvPr id="4" name="Content Placeholder 3"/>
          <p:cNvSpPr>
            <a:spLocks noGrp="1"/>
          </p:cNvSpPr>
          <p:nvPr>
            <p:ph sz="quarter" idx="4294967295"/>
          </p:nvPr>
        </p:nvSpPr>
        <p:spPr>
          <a:xfrm>
            <a:off x="338667" y="4165600"/>
            <a:ext cx="8805333" cy="2692400"/>
          </a:xfrm>
        </p:spPr>
        <p:txBody>
          <a:bodyPr>
            <a:normAutofit fontScale="70000" lnSpcReduction="20000"/>
          </a:bodyPr>
          <a:lstStyle/>
          <a:p>
            <a:r>
              <a:rPr lang="en-US" dirty="0" smtClean="0">
                <a:hlinkClick r:id="rId2"/>
              </a:rPr>
              <a:t>The effects of methylphenidate on the handwriting of children with minimal brain dysfunction .Lerer RJ,et al . J Peds 1977</a:t>
            </a:r>
          </a:p>
          <a:p>
            <a:r>
              <a:rPr lang="en-US" u="sng" dirty="0" smtClean="0">
                <a:hlinkClick r:id="rId2"/>
              </a:rPr>
              <a:t> </a:t>
            </a:r>
            <a:r>
              <a:rPr lang="en-US" dirty="0" smtClean="0"/>
              <a:t>Effects of </a:t>
            </a:r>
            <a:r>
              <a:rPr lang="en-US" b="1" dirty="0" smtClean="0"/>
              <a:t>methylphenidate on quality of life in children with both developmental coordination disorder and ADHD. Flapper BC et al,</a:t>
            </a:r>
          </a:p>
          <a:p>
            <a:r>
              <a:rPr lang="en-US" b="1" dirty="0" smtClean="0"/>
              <a:t> Dev Med Child Neurol. 2008</a:t>
            </a:r>
            <a:endParaRPr lang="en-US" b="1" dirty="0" smtClean="0">
              <a:hlinkClick r:id="rId3"/>
            </a:endParaRPr>
          </a:p>
          <a:p>
            <a:r>
              <a:rPr lang="en-US" b="1" dirty="0" smtClean="0">
                <a:hlinkClick r:id="rId3"/>
              </a:rPr>
              <a:t>.</a:t>
            </a:r>
            <a:r>
              <a:rPr lang="en-US" b="1" dirty="0" smtClean="0"/>
              <a:t>Fine motor skills and effects of methylphenidate in children with attention-deficit-hyperactivity disorder and developmental coordination </a:t>
            </a:r>
            <a:r>
              <a:rPr lang="en-US" b="1" dirty="0" err="1" smtClean="0"/>
              <a:t>disorder.Flapper</a:t>
            </a:r>
            <a:r>
              <a:rPr lang="en-US" u="sng" dirty="0" smtClean="0"/>
              <a:t> et al, Dev Med 2006.</a:t>
            </a:r>
            <a:endParaRPr lang="en-US" dirty="0"/>
          </a:p>
        </p:txBody>
      </p:sp>
      <p:pic>
        <p:nvPicPr>
          <p:cNvPr id="8" name="Picture 2" descr="msoF7276"/>
          <p:cNvPicPr>
            <a:picLocks noChangeAspect="1" noChangeArrowheads="1"/>
          </p:cNvPicPr>
          <p:nvPr/>
        </p:nvPicPr>
        <p:blipFill>
          <a:blip r:embed="rId4"/>
          <a:srcRect/>
          <a:stretch>
            <a:fillRect/>
          </a:stretch>
        </p:blipFill>
        <p:spPr bwMode="auto">
          <a:xfrm>
            <a:off x="2573867" y="-5418665"/>
            <a:ext cx="6570133" cy="95842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normAutofit fontScale="90000"/>
          </a:bodyPr>
          <a:lstStyle/>
          <a:p>
            <a:r>
              <a:rPr lang="en-GB" dirty="0">
                <a:solidFill>
                  <a:srgbClr val="FF3300"/>
                </a:solidFill>
              </a:rPr>
              <a:t>Anxiety Disorders </a:t>
            </a:r>
            <a:br>
              <a:rPr lang="en-GB" dirty="0">
                <a:solidFill>
                  <a:srgbClr val="FF3300"/>
                </a:solidFill>
              </a:rPr>
            </a:br>
            <a:r>
              <a:rPr lang="en-GB" dirty="0">
                <a:solidFill>
                  <a:srgbClr val="FF3300"/>
                </a:solidFill>
              </a:rPr>
              <a:t>(10-40</a:t>
            </a:r>
            <a:r>
              <a:rPr lang="en-GB" dirty="0" smtClean="0">
                <a:solidFill>
                  <a:srgbClr val="FF3300"/>
                </a:solidFill>
              </a:rPr>
              <a:t>% in ADHD &gt; in those with  ASD+ADHD)</a:t>
            </a:r>
            <a:endParaRPr lang="en-GB" dirty="0">
              <a:solidFill>
                <a:srgbClr val="FF3300"/>
              </a:solidFill>
            </a:endParaRPr>
          </a:p>
        </p:txBody>
      </p:sp>
      <p:sp>
        <p:nvSpPr>
          <p:cNvPr id="188419" name="Rectangle 3"/>
          <p:cNvSpPr>
            <a:spLocks noGrp="1" noChangeArrowheads="1"/>
          </p:cNvSpPr>
          <p:nvPr>
            <p:ph idx="1"/>
          </p:nvPr>
        </p:nvSpPr>
        <p:spPr>
          <a:xfrm>
            <a:off x="457200" y="1983036"/>
            <a:ext cx="8229600" cy="4024255"/>
          </a:xfrm>
        </p:spPr>
        <p:txBody>
          <a:bodyPr/>
          <a:lstStyle/>
          <a:p>
            <a:endParaRPr lang="en-GB" dirty="0" smtClean="0"/>
          </a:p>
          <a:p>
            <a:r>
              <a:rPr lang="en-GB" dirty="0" smtClean="0"/>
              <a:t>Related </a:t>
            </a:r>
            <a:r>
              <a:rPr lang="en-GB" dirty="0"/>
              <a:t>in part to poor emotion regulation</a:t>
            </a:r>
          </a:p>
          <a:p>
            <a:r>
              <a:rPr lang="en-GB" dirty="0"/>
              <a:t>Anxiety disorders more likely in parents and family</a:t>
            </a:r>
          </a:p>
          <a:p>
            <a:r>
              <a:rPr lang="en-GB" dirty="0"/>
              <a:t>Interview child/young person not just </a:t>
            </a:r>
            <a:r>
              <a:rPr lang="en-GB" dirty="0" smtClean="0"/>
              <a:t>carer</a:t>
            </a:r>
          </a:p>
          <a:p>
            <a:r>
              <a:rPr lang="en-GB" dirty="0" smtClean="0"/>
              <a:t>Treat most severe problem first</a:t>
            </a:r>
          </a:p>
          <a:p>
            <a:r>
              <a:rPr lang="en-GB" dirty="0" smtClean="0"/>
              <a:t>Ensure ASD strategies in place</a:t>
            </a:r>
          </a:p>
          <a:p>
            <a:pPr>
              <a:buNone/>
            </a:pPr>
            <a:r>
              <a:rPr lang="en-GB" dirty="0" smtClean="0"/>
              <a:t> </a:t>
            </a:r>
            <a:endParaRPr lang="en-GB" dirty="0"/>
          </a:p>
        </p:txBody>
      </p:sp>
    </p:spTree>
  </p:cSld>
  <p:clrMapOvr>
    <a:masterClrMapping/>
  </p:clrMapOvr>
  <p:transition/>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normAutofit fontScale="90000"/>
          </a:bodyPr>
          <a:lstStyle/>
          <a:p>
            <a:r>
              <a:rPr lang="en-GB" sz="4000">
                <a:solidFill>
                  <a:srgbClr val="FF3300"/>
                </a:solidFill>
              </a:rPr>
              <a:t>Sleep disorders (30-56%)</a:t>
            </a:r>
            <a:br>
              <a:rPr lang="en-GB" sz="4000">
                <a:solidFill>
                  <a:srgbClr val="FF3300"/>
                </a:solidFill>
              </a:rPr>
            </a:br>
            <a:endParaRPr lang="en-GB" sz="4000">
              <a:solidFill>
                <a:srgbClr val="FF3300"/>
              </a:solidFill>
            </a:endParaRPr>
          </a:p>
        </p:txBody>
      </p:sp>
      <p:sp>
        <p:nvSpPr>
          <p:cNvPr id="191491" name="Rectangle 3"/>
          <p:cNvSpPr>
            <a:spLocks noGrp="1" noChangeArrowheads="1"/>
          </p:cNvSpPr>
          <p:nvPr>
            <p:ph idx="1"/>
          </p:nvPr>
        </p:nvSpPr>
        <p:spPr>
          <a:xfrm>
            <a:off x="457200" y="1791691"/>
            <a:ext cx="8229600" cy="4215600"/>
          </a:xfrm>
        </p:spPr>
        <p:txBody>
          <a:bodyPr/>
          <a:lstStyle/>
          <a:p>
            <a:r>
              <a:rPr lang="en-GB" dirty="0"/>
              <a:t>Mainly delayed onset and greater night waking leading to shorter sleep time</a:t>
            </a:r>
          </a:p>
          <a:p>
            <a:r>
              <a:rPr lang="en-GB" dirty="0"/>
              <a:t>More activity during sleep</a:t>
            </a:r>
          </a:p>
          <a:p>
            <a:r>
              <a:rPr lang="en-GB" dirty="0"/>
              <a:t>May exacerbate attention problems in school</a:t>
            </a:r>
          </a:p>
          <a:p>
            <a:endParaRPr lang="en-GB" dirty="0"/>
          </a:p>
        </p:txBody>
      </p:sp>
    </p:spTree>
  </p:cSld>
  <p:clrMapOvr>
    <a:masterClrMapping/>
  </p:clrMapOvr>
  <p:transition/>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r>
              <a:rPr lang="en-GB">
                <a:solidFill>
                  <a:srgbClr val="FF3300"/>
                </a:solidFill>
              </a:rPr>
              <a:t>Management</a:t>
            </a:r>
          </a:p>
        </p:txBody>
      </p:sp>
      <p:sp>
        <p:nvSpPr>
          <p:cNvPr id="192515" name="Rectangle 3"/>
          <p:cNvSpPr>
            <a:spLocks noGrp="1" noChangeArrowheads="1"/>
          </p:cNvSpPr>
          <p:nvPr>
            <p:ph idx="1"/>
          </p:nvPr>
        </p:nvSpPr>
        <p:spPr/>
        <p:txBody>
          <a:bodyPr/>
          <a:lstStyle/>
          <a:p>
            <a:r>
              <a:rPr lang="en-GB"/>
              <a:t>General sleep hygiene</a:t>
            </a:r>
          </a:p>
          <a:p>
            <a:endParaRPr lang="en-GB"/>
          </a:p>
          <a:p>
            <a:r>
              <a:rPr lang="en-GB"/>
              <a:t>Melatonin</a:t>
            </a:r>
          </a:p>
          <a:p>
            <a:endParaRPr lang="en-GB"/>
          </a:p>
          <a:p>
            <a:r>
              <a:rPr lang="en-GB"/>
              <a:t>Monitor role of medication (diary)</a:t>
            </a:r>
          </a:p>
        </p:txBody>
      </p:sp>
    </p:spTree>
  </p:cSld>
  <p:clrMapOvr>
    <a:masterClrMapping/>
  </p:clrMapOvr>
  <p:transition/>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57200" y="4591050"/>
            <a:ext cx="2400300" cy="3162300"/>
          </a:xfrm>
          <a:prstGeom prst="rect">
            <a:avLst/>
          </a:prstGeom>
        </p:spPr>
      </p:pic>
      <p:pic>
        <p:nvPicPr>
          <p:cNvPr id="8" name="Picture 7"/>
          <p:cNvPicPr>
            <a:picLocks noChangeAspect="1"/>
          </p:cNvPicPr>
          <p:nvPr/>
        </p:nvPicPr>
        <p:blipFill>
          <a:blip r:embed="rId3"/>
          <a:stretch>
            <a:fillRect/>
          </a:stretch>
        </p:blipFill>
        <p:spPr>
          <a:xfrm>
            <a:off x="2097088" y="1847850"/>
            <a:ext cx="2400300" cy="3162300"/>
          </a:xfrm>
          <a:prstGeom prst="rect">
            <a:avLst/>
          </a:prstGeom>
        </p:spPr>
      </p:pic>
      <p:pic>
        <p:nvPicPr>
          <p:cNvPr id="9" name="Picture 8"/>
          <p:cNvPicPr>
            <a:picLocks noChangeAspect="1"/>
          </p:cNvPicPr>
          <p:nvPr/>
        </p:nvPicPr>
        <p:blipFill>
          <a:blip r:embed="rId4"/>
          <a:stretch>
            <a:fillRect/>
          </a:stretch>
        </p:blipFill>
        <p:spPr>
          <a:xfrm>
            <a:off x="48154" y="2127250"/>
            <a:ext cx="2048934" cy="2882900"/>
          </a:xfrm>
          <a:prstGeom prst="rect">
            <a:avLst/>
          </a:prstGeom>
        </p:spPr>
      </p:pic>
      <p:pic>
        <p:nvPicPr>
          <p:cNvPr id="10" name="Picture 9"/>
          <p:cNvPicPr>
            <a:picLocks noChangeAspect="1"/>
          </p:cNvPicPr>
          <p:nvPr/>
        </p:nvPicPr>
        <p:blipFill>
          <a:blip r:embed="rId5"/>
          <a:stretch>
            <a:fillRect/>
          </a:stretch>
        </p:blipFill>
        <p:spPr>
          <a:xfrm>
            <a:off x="2244725" y="4265083"/>
            <a:ext cx="2400300" cy="3175000"/>
          </a:xfrm>
          <a:prstGeom prst="rect">
            <a:avLst/>
          </a:prstGeom>
        </p:spPr>
      </p:pic>
      <p:sp>
        <p:nvSpPr>
          <p:cNvPr id="11" name="Title 10"/>
          <p:cNvSpPr>
            <a:spLocks noGrp="1"/>
          </p:cNvSpPr>
          <p:nvPr>
            <p:ph type="title"/>
          </p:nvPr>
        </p:nvSpPr>
        <p:spPr>
          <a:xfrm>
            <a:off x="457200" y="273050"/>
            <a:ext cx="8229600" cy="759884"/>
          </a:xfrm>
        </p:spPr>
        <p:txBody>
          <a:bodyPr>
            <a:normAutofit fontScale="90000"/>
          </a:bodyPr>
          <a:lstStyle/>
          <a:p>
            <a:r>
              <a:rPr lang="en-US" sz="4889" dirty="0" smtClean="0">
                <a:solidFill>
                  <a:srgbClr val="FF0000"/>
                </a:solidFill>
              </a:rPr>
              <a:t>           Resources:</a:t>
            </a:r>
            <a:r>
              <a:rPr lang="en-US" dirty="0" smtClean="0"/>
              <a:t/>
            </a:r>
            <a:br>
              <a:rPr lang="en-US" dirty="0" smtClean="0"/>
            </a:br>
            <a:endParaRPr lang="en-US" dirty="0"/>
          </a:p>
        </p:txBody>
      </p:sp>
      <p:sp>
        <p:nvSpPr>
          <p:cNvPr id="12" name="Content Placeholder 11"/>
          <p:cNvSpPr>
            <a:spLocks noGrp="1"/>
          </p:cNvSpPr>
          <p:nvPr>
            <p:ph sz="quarter" idx="2"/>
          </p:nvPr>
        </p:nvSpPr>
        <p:spPr>
          <a:xfrm>
            <a:off x="0" y="778933"/>
            <a:ext cx="4497388" cy="4607125"/>
          </a:xfrm>
        </p:spPr>
        <p:txBody>
          <a:bodyPr/>
          <a:lstStyle/>
          <a:p>
            <a:pPr>
              <a:buNone/>
            </a:pPr>
            <a:r>
              <a:rPr lang="en-US" dirty="0" smtClean="0"/>
              <a:t>http:/</a:t>
            </a:r>
            <a:r>
              <a:rPr lang="en-US" dirty="0" err="1" smtClean="0"/>
              <a:t>www.boxofideas.org</a:t>
            </a:r>
            <a:r>
              <a:rPr lang="en-US" dirty="0" smtClean="0"/>
              <a:t>/ideas</a:t>
            </a:r>
            <a:endParaRPr lang="en-US" dirty="0"/>
          </a:p>
        </p:txBody>
      </p:sp>
      <p:sp>
        <p:nvSpPr>
          <p:cNvPr id="15" name="Content Placeholder 14"/>
          <p:cNvSpPr>
            <a:spLocks noGrp="1"/>
          </p:cNvSpPr>
          <p:nvPr>
            <p:ph sz="quarter" idx="4"/>
          </p:nvPr>
        </p:nvSpPr>
        <p:spPr>
          <a:xfrm>
            <a:off x="4645025" y="1444294"/>
            <a:ext cx="4041775" cy="5413706"/>
          </a:xfrm>
        </p:spPr>
        <p:txBody>
          <a:bodyPr>
            <a:normAutofit/>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sz="2000" dirty="0" smtClean="0"/>
              <a:t>http://</a:t>
            </a:r>
            <a:r>
              <a:rPr lang="en-US" sz="2000" dirty="0" err="1" smtClean="0"/>
              <a:t>www.autism.org.uk</a:t>
            </a:r>
            <a:endParaRPr lang="en-US" sz="2000" dirty="0" smtClean="0"/>
          </a:p>
          <a:p>
            <a:endParaRPr lang="en-US" dirty="0"/>
          </a:p>
        </p:txBody>
      </p:sp>
      <p:sp>
        <p:nvSpPr>
          <p:cNvPr id="16" name="Rectangle 15"/>
          <p:cNvSpPr/>
          <p:nvPr/>
        </p:nvSpPr>
        <p:spPr>
          <a:xfrm flipH="1">
            <a:off x="5029197" y="5010150"/>
            <a:ext cx="3657601" cy="369332"/>
          </a:xfrm>
          <a:prstGeom prst="rect">
            <a:avLst/>
          </a:prstGeom>
        </p:spPr>
        <p:txBody>
          <a:bodyPr wrap="square">
            <a:spAutoFit/>
          </a:bodyPr>
          <a:lstStyle/>
          <a:p>
            <a:r>
              <a:rPr lang="en-US" dirty="0" smtClean="0">
                <a:solidFill>
                  <a:srgbClr val="FF0000"/>
                </a:solidFill>
              </a:rPr>
              <a:t>National Autistic society:</a:t>
            </a:r>
            <a:endParaRPr lang="en-US" dirty="0"/>
          </a:p>
        </p:txBody>
      </p:sp>
      <p:pic>
        <p:nvPicPr>
          <p:cNvPr id="17" name="Picture 16" descr="autism criminal justice.jpg"/>
          <p:cNvPicPr>
            <a:picLocks noChangeAspect="1"/>
          </p:cNvPicPr>
          <p:nvPr/>
        </p:nvPicPr>
        <p:blipFill>
          <a:blip r:embed="rId6"/>
          <a:stretch>
            <a:fillRect/>
          </a:stretch>
        </p:blipFill>
        <p:spPr>
          <a:xfrm>
            <a:off x="6553199" y="778933"/>
            <a:ext cx="3031067" cy="3217334"/>
          </a:xfrm>
          <a:prstGeom prst="rect">
            <a:avLst/>
          </a:prstGeom>
        </p:spPr>
      </p:pic>
      <p:pic>
        <p:nvPicPr>
          <p:cNvPr id="18" name="Picture 17" descr="nas-logo.ashx.png"/>
          <p:cNvPicPr>
            <a:picLocks noChangeAspect="1"/>
          </p:cNvPicPr>
          <p:nvPr/>
        </p:nvPicPr>
        <p:blipFill>
          <a:blip r:embed="rId7"/>
          <a:stretch>
            <a:fillRect/>
          </a:stretch>
        </p:blipFill>
        <p:spPr>
          <a:xfrm>
            <a:off x="5029198" y="3348567"/>
            <a:ext cx="1790700" cy="1295400"/>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9" name="Text Box 4"/>
          <p:cNvSpPr txBox="1">
            <a:spLocks noChangeArrowheads="1"/>
          </p:cNvSpPr>
          <p:nvPr/>
        </p:nvSpPr>
        <p:spPr bwMode="auto">
          <a:xfrm>
            <a:off x="0" y="1683846"/>
            <a:ext cx="4162425" cy="3204560"/>
          </a:xfrm>
          <a:prstGeom prst="rect">
            <a:avLst/>
          </a:prstGeom>
          <a:noFill/>
          <a:ln w="9525">
            <a:noFill/>
            <a:miter lim="800000"/>
            <a:headEnd/>
            <a:tailEnd/>
          </a:ln>
        </p:spPr>
        <p:txBody>
          <a:bodyPr wrap="square" lIns="234000" tIns="190800" rIns="234000" bIns="190800" anchor="ctr" anchorCtr="1">
            <a:prstTxWarp prst="textNoShape">
              <a:avLst/>
            </a:prstTxWarp>
            <a:spAutoFit/>
          </a:bodyPr>
          <a:lstStyle/>
          <a:p>
            <a:pPr>
              <a:lnSpc>
                <a:spcPct val="115000"/>
              </a:lnSpc>
            </a:pPr>
            <a:r>
              <a:rPr lang="en-GB" sz="3200" dirty="0" smtClean="0">
                <a:solidFill>
                  <a:srgbClr val="FF0000"/>
                </a:solidFill>
              </a:rPr>
              <a:t>BUT: </a:t>
            </a:r>
          </a:p>
          <a:p>
            <a:pPr>
              <a:lnSpc>
                <a:spcPct val="115000"/>
              </a:lnSpc>
            </a:pPr>
            <a:r>
              <a:rPr lang="en-GB" sz="3200" dirty="0" smtClean="0">
                <a:solidFill>
                  <a:srgbClr val="FF0000"/>
                </a:solidFill>
              </a:rPr>
              <a:t>Children and Young people </a:t>
            </a:r>
            <a:r>
              <a:rPr lang="en-GB" sz="3200" dirty="0">
                <a:solidFill>
                  <a:srgbClr val="FF0000"/>
                </a:solidFill>
              </a:rPr>
              <a:t>don’t often fit into neat boxes!</a:t>
            </a:r>
          </a:p>
        </p:txBody>
      </p:sp>
      <p:pic>
        <p:nvPicPr>
          <p:cNvPr id="5" name="Picture 4"/>
          <p:cNvPicPr>
            <a:picLocks noChangeAspect="1"/>
          </p:cNvPicPr>
          <p:nvPr/>
        </p:nvPicPr>
        <p:blipFill>
          <a:blip r:embed="rId3"/>
          <a:stretch>
            <a:fillRect/>
          </a:stretch>
        </p:blipFill>
        <p:spPr>
          <a:xfrm>
            <a:off x="4162425" y="312021"/>
            <a:ext cx="4738025" cy="6070068"/>
          </a:xfrm>
          <a:prstGeom prst="rect">
            <a:avLst/>
          </a:prstGeom>
        </p:spPr>
      </p:pic>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None/>
            </a:pPr>
            <a:r>
              <a:rPr lang="en-US" dirty="0" smtClean="0"/>
              <a:t>  ‘I wanted to let you know we are 3 days into meds and it has literally </a:t>
            </a:r>
            <a:r>
              <a:rPr lang="en-US" dirty="0" err="1" smtClean="0"/>
              <a:t>revolutionised</a:t>
            </a:r>
            <a:r>
              <a:rPr lang="en-US" dirty="0" smtClean="0"/>
              <a:t> our life. She has just spent 20 minutes looking through recipe books for a pudding we can make to take to a friend’s house. And she is engaging so much more in responsive conversation, following instructions and her entire body is stiller. She has read books with me without moving once.</a:t>
            </a:r>
          </a:p>
          <a:p>
            <a:pPr>
              <a:buNone/>
            </a:pPr>
            <a:r>
              <a:rPr lang="en-US" dirty="0" smtClean="0"/>
              <a:t>   I am astounded at the impact.’</a:t>
            </a:r>
          </a:p>
          <a:p>
            <a:pPr>
              <a:buNone/>
            </a:pPr>
            <a:r>
              <a:rPr lang="en-US" sz="1730" dirty="0" smtClean="0"/>
              <a:t>           </a:t>
            </a:r>
          </a:p>
          <a:p>
            <a:pPr>
              <a:buNone/>
            </a:pPr>
            <a:r>
              <a:rPr lang="en-US" sz="1730" dirty="0" smtClean="0"/>
              <a:t>        Message left by the mother of a girl with ADHD, ASD and</a:t>
            </a:r>
          </a:p>
          <a:p>
            <a:pPr>
              <a:buNone/>
            </a:pPr>
            <a:r>
              <a:rPr lang="en-US" sz="1730" dirty="0" smtClean="0"/>
              <a:t>        learning disability after starting LA methylphenidate</a:t>
            </a:r>
            <a:r>
              <a:rPr lang="en-US" sz="1730" dirty="0" smtClean="0"/>
              <a:t> </a:t>
            </a:r>
            <a:endParaRPr lang="en-US" sz="1730" dirty="0" smtClean="0"/>
          </a:p>
        </p:txBody>
      </p:sp>
      <p:sp>
        <p:nvSpPr>
          <p:cNvPr id="3" name="Title 2"/>
          <p:cNvSpPr>
            <a:spLocks noGrp="1"/>
          </p:cNvSpPr>
          <p:nvPr>
            <p:ph type="title"/>
          </p:nvPr>
        </p:nvSpPr>
        <p:spPr/>
        <p:txBody>
          <a:bodyPr/>
          <a:lstStyle/>
          <a:p>
            <a:r>
              <a:rPr lang="en-US" dirty="0" smtClean="0">
                <a:solidFill>
                  <a:srgbClr val="FF0000"/>
                </a:solidFill>
              </a:rPr>
              <a:t>Why treatment is important:</a:t>
            </a:r>
            <a:endParaRPr lang="en-US" dirty="0">
              <a:solidFill>
                <a:srgbClr val="FF0000"/>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82864"/>
            <a:ext cx="8229600" cy="3565987"/>
          </a:xfrm>
        </p:spPr>
        <p:txBody>
          <a:bodyPr/>
          <a:lstStyle/>
          <a:p>
            <a:pPr>
              <a:buNone/>
            </a:pPr>
            <a:r>
              <a:rPr lang="en-US" dirty="0" smtClean="0"/>
              <a:t>Dear Val,</a:t>
            </a:r>
          </a:p>
          <a:p>
            <a:pPr>
              <a:buNone/>
            </a:pPr>
            <a:endParaRPr lang="en-US" dirty="0" smtClean="0"/>
          </a:p>
          <a:p>
            <a:pPr>
              <a:buNone/>
            </a:pPr>
            <a:r>
              <a:rPr lang="en-US" dirty="0" smtClean="0"/>
              <a:t>……. ‘I have finished my degree and got a really good job in Italy.</a:t>
            </a:r>
          </a:p>
          <a:p>
            <a:pPr>
              <a:buNone/>
            </a:pPr>
            <a:r>
              <a:rPr lang="en-US" dirty="0" smtClean="0"/>
              <a:t>How can I get my </a:t>
            </a:r>
            <a:r>
              <a:rPr lang="en-US" dirty="0" err="1" smtClean="0"/>
              <a:t>concerta</a:t>
            </a:r>
            <a:r>
              <a:rPr lang="en-US" dirty="0" smtClean="0"/>
              <a:t> here?</a:t>
            </a:r>
          </a:p>
          <a:p>
            <a:pPr>
              <a:buNone/>
            </a:pPr>
            <a:r>
              <a:rPr lang="en-US" dirty="0" smtClean="0"/>
              <a:t>I need it to manage</a:t>
            </a:r>
          </a:p>
          <a:p>
            <a:pPr>
              <a:buNone/>
            </a:pPr>
            <a:r>
              <a:rPr lang="en-US" dirty="0" smtClean="0"/>
              <a:t> my job.’</a:t>
            </a:r>
          </a:p>
          <a:p>
            <a:pPr>
              <a:buNone/>
            </a:pPr>
            <a:endParaRPr lang="en-US" dirty="0"/>
          </a:p>
        </p:txBody>
      </p:sp>
      <p:sp>
        <p:nvSpPr>
          <p:cNvPr id="3" name="Title 2"/>
          <p:cNvSpPr>
            <a:spLocks noGrp="1"/>
          </p:cNvSpPr>
          <p:nvPr>
            <p:ph type="title"/>
          </p:nvPr>
        </p:nvSpPr>
        <p:spPr/>
        <p:txBody>
          <a:bodyPr/>
          <a:lstStyle/>
          <a:p>
            <a:r>
              <a:rPr lang="en-US" dirty="0" smtClean="0">
                <a:solidFill>
                  <a:srgbClr val="FF0000"/>
                </a:solidFill>
              </a:rPr>
              <a:t>And:</a:t>
            </a:r>
            <a:endParaRPr lang="en-US" dirty="0">
              <a:solidFill>
                <a:srgbClr val="FF0000"/>
              </a:solidFill>
            </a:endParaRPr>
          </a:p>
        </p:txBody>
      </p:sp>
      <p:pic>
        <p:nvPicPr>
          <p:cNvPr id="4" name="Content Placeholder 3" descr="andys-1.jpg"/>
          <p:cNvPicPr>
            <a:picLocks noChangeAspect="1"/>
          </p:cNvPicPr>
          <p:nvPr/>
        </p:nvPicPr>
        <p:blipFill>
          <a:blip r:embed="rId2"/>
          <a:srcRect l="-15171" r="-15171"/>
          <a:stretch>
            <a:fillRect/>
          </a:stretch>
        </p:blipFill>
        <p:spPr>
          <a:xfrm>
            <a:off x="4064899" y="3690454"/>
            <a:ext cx="5707162" cy="3167546"/>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63" name="Rectangle 3"/>
          <p:cNvSpPr>
            <a:spLocks noGrp="1" noChangeArrowheads="1"/>
          </p:cNvSpPr>
          <p:nvPr>
            <p:ph idx="1"/>
          </p:nvPr>
        </p:nvSpPr>
        <p:spPr>
          <a:xfrm>
            <a:off x="457200" y="1781298"/>
            <a:ext cx="8229600" cy="4739803"/>
          </a:xfrm>
        </p:spPr>
        <p:txBody>
          <a:bodyPr/>
          <a:lstStyle/>
          <a:p>
            <a:pPr eaLnBrk="1" hangingPunct="1"/>
            <a:r>
              <a:rPr lang="en-GB" dirty="0"/>
              <a:t>Overactive children need different teaching (&amp; parenting) approaches</a:t>
            </a:r>
          </a:p>
          <a:p>
            <a:pPr eaLnBrk="1" hangingPunct="1"/>
            <a:r>
              <a:rPr lang="en-GB" dirty="0"/>
              <a:t>Use strategies that target the core underlying difficulties (</a:t>
            </a:r>
            <a:r>
              <a:rPr lang="en-GB" dirty="0" err="1"/>
              <a:t>overactivity</a:t>
            </a:r>
            <a:r>
              <a:rPr lang="en-GB" dirty="0"/>
              <a:t>, inattention, impulsivity, working memory)</a:t>
            </a:r>
          </a:p>
          <a:p>
            <a:pPr eaLnBrk="1" hangingPunct="1"/>
            <a:r>
              <a:rPr lang="en-GB" dirty="0"/>
              <a:t>Exaggerated emotion, action &amp; colour work well </a:t>
            </a:r>
            <a:r>
              <a:rPr lang="en-GB" dirty="0" err="1"/>
              <a:t>ie</a:t>
            </a:r>
            <a:r>
              <a:rPr lang="en-GB" dirty="0"/>
              <a:t> the more ridiculous the better!</a:t>
            </a:r>
          </a:p>
        </p:txBody>
      </p:sp>
      <p:sp>
        <p:nvSpPr>
          <p:cNvPr id="92162" name="Rectangle 2"/>
          <p:cNvSpPr>
            <a:spLocks noGrp="1" noChangeArrowheads="1"/>
          </p:cNvSpPr>
          <p:nvPr>
            <p:ph type="title"/>
          </p:nvPr>
        </p:nvSpPr>
        <p:spPr/>
        <p:txBody>
          <a:bodyPr/>
          <a:lstStyle/>
          <a:p>
            <a:pPr eaLnBrk="1" hangingPunct="1"/>
            <a:r>
              <a:rPr lang="en-GB" dirty="0">
                <a:solidFill>
                  <a:srgbClr val="FF0000"/>
                </a:solidFill>
              </a:rPr>
              <a:t>Specific Techniques</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187" name="Rectangle 3"/>
          <p:cNvSpPr>
            <a:spLocks noGrp="1" noChangeArrowheads="1"/>
          </p:cNvSpPr>
          <p:nvPr>
            <p:ph idx="1"/>
          </p:nvPr>
        </p:nvSpPr>
        <p:spPr/>
        <p:txBody>
          <a:bodyPr/>
          <a:lstStyle/>
          <a:p>
            <a:pPr eaLnBrk="1" hangingPunct="1">
              <a:lnSpc>
                <a:spcPct val="90000"/>
              </a:lnSpc>
            </a:pPr>
            <a:r>
              <a:rPr lang="en-GB" sz="2400"/>
              <a:t>Recruit attention, clear non-verbal signals</a:t>
            </a:r>
          </a:p>
          <a:p>
            <a:pPr eaLnBrk="1" hangingPunct="1">
              <a:lnSpc>
                <a:spcPct val="90000"/>
              </a:lnSpc>
            </a:pPr>
            <a:r>
              <a:rPr lang="en-GB" sz="2400"/>
              <a:t>Short instructions</a:t>
            </a:r>
          </a:p>
          <a:p>
            <a:pPr eaLnBrk="1" hangingPunct="1">
              <a:lnSpc>
                <a:spcPct val="90000"/>
              </a:lnSpc>
            </a:pPr>
            <a:r>
              <a:rPr lang="en-GB" sz="2400"/>
              <a:t>Eye contact “Good looking”</a:t>
            </a:r>
          </a:p>
          <a:p>
            <a:pPr eaLnBrk="1" hangingPunct="1">
              <a:lnSpc>
                <a:spcPct val="90000"/>
              </a:lnSpc>
            </a:pPr>
            <a:r>
              <a:rPr lang="en-GB" sz="2400"/>
              <a:t>Repeat instructions back</a:t>
            </a:r>
          </a:p>
          <a:p>
            <a:pPr eaLnBrk="1" hangingPunct="1">
              <a:lnSpc>
                <a:spcPct val="90000"/>
              </a:lnSpc>
            </a:pPr>
            <a:r>
              <a:rPr lang="en-GB" sz="2400"/>
              <a:t>Simple card games SNAP (limited cards)</a:t>
            </a:r>
          </a:p>
          <a:p>
            <a:pPr eaLnBrk="1" hangingPunct="1">
              <a:lnSpc>
                <a:spcPct val="90000"/>
              </a:lnSpc>
            </a:pPr>
            <a:r>
              <a:rPr lang="en-GB" sz="2400"/>
              <a:t>Extending play using language &amp; song (!) </a:t>
            </a:r>
          </a:p>
          <a:p>
            <a:pPr eaLnBrk="1" hangingPunct="1">
              <a:lnSpc>
                <a:spcPct val="90000"/>
              </a:lnSpc>
            </a:pPr>
            <a:r>
              <a:rPr lang="en-GB" sz="2400"/>
              <a:t>Snack time (P.O.P)</a:t>
            </a:r>
          </a:p>
          <a:p>
            <a:pPr eaLnBrk="1" hangingPunct="1">
              <a:lnSpc>
                <a:spcPct val="90000"/>
              </a:lnSpc>
            </a:pPr>
            <a:r>
              <a:rPr lang="en-GB" sz="2400"/>
              <a:t>Visual cues, eg carpet spot, listening rabbit, story bear, Tidy Up Time, Snack Time, Story Time cards (P.O.P)</a:t>
            </a:r>
          </a:p>
          <a:p>
            <a:pPr eaLnBrk="1" hangingPunct="1">
              <a:lnSpc>
                <a:spcPct val="90000"/>
              </a:lnSpc>
              <a:buFont typeface="Wingdings" charset="2"/>
              <a:buNone/>
            </a:pPr>
            <a:endParaRPr lang="en-GB" sz="2400"/>
          </a:p>
        </p:txBody>
      </p:sp>
      <p:sp>
        <p:nvSpPr>
          <p:cNvPr id="93186" name="Rectangle 2"/>
          <p:cNvSpPr>
            <a:spLocks noGrp="1" noChangeArrowheads="1"/>
          </p:cNvSpPr>
          <p:nvPr>
            <p:ph type="title"/>
          </p:nvPr>
        </p:nvSpPr>
        <p:spPr/>
        <p:txBody>
          <a:bodyPr/>
          <a:lstStyle/>
          <a:p>
            <a:pPr eaLnBrk="1" hangingPunct="1"/>
            <a:r>
              <a:rPr lang="en-GB" dirty="0">
                <a:solidFill>
                  <a:srgbClr val="FF0000"/>
                </a:solidFill>
              </a:rPr>
              <a:t>Attention &amp; Turn Taking</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235" name="Rectangle 3"/>
          <p:cNvSpPr>
            <a:spLocks noGrp="1" noChangeArrowheads="1"/>
          </p:cNvSpPr>
          <p:nvPr>
            <p:ph idx="1"/>
          </p:nvPr>
        </p:nvSpPr>
        <p:spPr>
          <a:xfrm>
            <a:off x="457200" y="1843257"/>
            <a:ext cx="8229600" cy="4164034"/>
          </a:xfrm>
        </p:spPr>
        <p:txBody>
          <a:bodyPr/>
          <a:lstStyle/>
          <a:p>
            <a:pPr eaLnBrk="1" hangingPunct="1">
              <a:lnSpc>
                <a:spcPct val="90000"/>
              </a:lnSpc>
            </a:pPr>
            <a:r>
              <a:rPr lang="en-GB" dirty="0"/>
              <a:t>Simon Says …..</a:t>
            </a:r>
          </a:p>
          <a:p>
            <a:pPr eaLnBrk="1" hangingPunct="1">
              <a:lnSpc>
                <a:spcPct val="90000"/>
              </a:lnSpc>
            </a:pPr>
            <a:r>
              <a:rPr lang="en-GB" dirty="0"/>
              <a:t>I went to market ….</a:t>
            </a:r>
          </a:p>
          <a:p>
            <a:pPr eaLnBrk="1" hangingPunct="1">
              <a:lnSpc>
                <a:spcPct val="90000"/>
              </a:lnSpc>
            </a:pPr>
            <a:r>
              <a:rPr lang="en-GB" dirty="0"/>
              <a:t>I Spy</a:t>
            </a:r>
          </a:p>
          <a:p>
            <a:pPr eaLnBrk="1" hangingPunct="1">
              <a:lnSpc>
                <a:spcPct val="90000"/>
              </a:lnSpc>
            </a:pPr>
            <a:r>
              <a:rPr lang="en-GB" dirty="0"/>
              <a:t>Repeating simple rhythms </a:t>
            </a:r>
            <a:r>
              <a:rPr lang="en-GB" dirty="0" err="1"/>
              <a:t>eg</a:t>
            </a:r>
            <a:r>
              <a:rPr lang="en-GB" dirty="0"/>
              <a:t> drum beats</a:t>
            </a:r>
          </a:p>
          <a:p>
            <a:pPr eaLnBrk="1" hangingPunct="1">
              <a:lnSpc>
                <a:spcPct val="90000"/>
              </a:lnSpc>
            </a:pPr>
            <a:endParaRPr lang="en-GB" dirty="0"/>
          </a:p>
          <a:p>
            <a:pPr eaLnBrk="1" hangingPunct="1">
              <a:lnSpc>
                <a:spcPct val="90000"/>
              </a:lnSpc>
              <a:buFont typeface="Wingdings" charset="2"/>
              <a:buNone/>
            </a:pPr>
            <a:r>
              <a:rPr lang="en-GB" sz="2800" i="1" dirty="0"/>
              <a:t>Scaffold</a:t>
            </a:r>
          </a:p>
          <a:p>
            <a:pPr eaLnBrk="1" hangingPunct="1">
              <a:lnSpc>
                <a:spcPct val="90000"/>
              </a:lnSpc>
              <a:buFont typeface="Wingdings" charset="2"/>
              <a:buNone/>
            </a:pPr>
            <a:r>
              <a:rPr lang="en-GB" sz="2800" i="1" dirty="0"/>
              <a:t>What can they do – extend- consolidate - </a:t>
            </a:r>
            <a:r>
              <a:rPr lang="en-GB" sz="2800" i="1" dirty="0" err="1"/>
              <a:t>rescope</a:t>
            </a:r>
            <a:endParaRPr lang="en-GB" sz="2800" i="1" dirty="0"/>
          </a:p>
        </p:txBody>
      </p:sp>
      <p:sp>
        <p:nvSpPr>
          <p:cNvPr id="95234" name="Rectangle 2"/>
          <p:cNvSpPr>
            <a:spLocks noGrp="1" noChangeArrowheads="1"/>
          </p:cNvSpPr>
          <p:nvPr>
            <p:ph type="title"/>
          </p:nvPr>
        </p:nvSpPr>
        <p:spPr/>
        <p:txBody>
          <a:bodyPr/>
          <a:lstStyle/>
          <a:p>
            <a:pPr eaLnBrk="1" hangingPunct="1"/>
            <a:r>
              <a:rPr lang="en-GB" dirty="0">
                <a:solidFill>
                  <a:srgbClr val="FF0000"/>
                </a:solidFill>
              </a:rPr>
              <a:t>Auditory Memory Games</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6259" name="Rectangle 3"/>
          <p:cNvSpPr>
            <a:spLocks noGrp="1" noChangeArrowheads="1"/>
          </p:cNvSpPr>
          <p:nvPr>
            <p:ph idx="1"/>
          </p:nvPr>
        </p:nvSpPr>
        <p:spPr>
          <a:xfrm>
            <a:off x="457200" y="1750320"/>
            <a:ext cx="8229600" cy="4256971"/>
          </a:xfrm>
        </p:spPr>
        <p:txBody>
          <a:bodyPr/>
          <a:lstStyle/>
          <a:p>
            <a:pPr eaLnBrk="1" hangingPunct="1"/>
            <a:r>
              <a:rPr lang="en-GB" sz="2800" dirty="0"/>
              <a:t>Visual cues – countdowns – timers</a:t>
            </a:r>
          </a:p>
          <a:p>
            <a:pPr eaLnBrk="1" hangingPunct="1"/>
            <a:r>
              <a:rPr lang="en-GB" sz="2800" dirty="0"/>
              <a:t>Delayed rewards</a:t>
            </a:r>
          </a:p>
          <a:p>
            <a:pPr eaLnBrk="1" hangingPunct="1"/>
            <a:r>
              <a:rPr lang="en-GB" sz="2800" dirty="0"/>
              <a:t>Ready…, steady…, go activities (1.., 2..,3..) </a:t>
            </a:r>
          </a:p>
          <a:p>
            <a:pPr eaLnBrk="1" hangingPunct="1"/>
            <a:r>
              <a:rPr lang="en-GB" sz="2800" dirty="0"/>
              <a:t>Sleeping lions</a:t>
            </a:r>
          </a:p>
          <a:p>
            <a:pPr eaLnBrk="1" hangingPunct="1"/>
            <a:r>
              <a:rPr lang="en-GB" sz="2800" dirty="0"/>
              <a:t>Hiding in the ‘cave’ (P.O.P)</a:t>
            </a:r>
          </a:p>
          <a:p>
            <a:pPr eaLnBrk="1" hangingPunct="1"/>
            <a:r>
              <a:rPr lang="en-GB" sz="2800" dirty="0"/>
              <a:t>Key game</a:t>
            </a:r>
          </a:p>
          <a:p>
            <a:pPr eaLnBrk="1" hangingPunct="1"/>
            <a:r>
              <a:rPr lang="en-GB" sz="2800" dirty="0"/>
              <a:t>Stop watch challenge !</a:t>
            </a:r>
          </a:p>
          <a:p>
            <a:pPr eaLnBrk="1" hangingPunct="1"/>
            <a:endParaRPr lang="en-GB" sz="2800" dirty="0"/>
          </a:p>
        </p:txBody>
      </p:sp>
      <p:sp>
        <p:nvSpPr>
          <p:cNvPr id="96258" name="Rectangle 2"/>
          <p:cNvSpPr>
            <a:spLocks noGrp="1" noChangeArrowheads="1"/>
          </p:cNvSpPr>
          <p:nvPr>
            <p:ph type="title"/>
          </p:nvPr>
        </p:nvSpPr>
        <p:spPr/>
        <p:txBody>
          <a:bodyPr/>
          <a:lstStyle/>
          <a:p>
            <a:pPr eaLnBrk="1" hangingPunct="1"/>
            <a:r>
              <a:rPr lang="en-GB" dirty="0">
                <a:solidFill>
                  <a:srgbClr val="FF0000"/>
                </a:solidFill>
              </a:rPr>
              <a:t>Impulse Control / Waiting</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3" name="Rectangle 3"/>
          <p:cNvSpPr>
            <a:spLocks noGrp="1" noChangeArrowheads="1"/>
          </p:cNvSpPr>
          <p:nvPr>
            <p:ph idx="1"/>
          </p:nvPr>
        </p:nvSpPr>
        <p:spPr>
          <a:xfrm>
            <a:off x="457200" y="1417639"/>
            <a:ext cx="8229600" cy="4827332"/>
          </a:xfrm>
        </p:spPr>
        <p:txBody>
          <a:bodyPr>
            <a:normAutofit fontScale="92500" lnSpcReduction="10000"/>
          </a:bodyPr>
          <a:lstStyle/>
          <a:p>
            <a:pPr eaLnBrk="1" hangingPunct="1">
              <a:lnSpc>
                <a:spcPct val="80000"/>
              </a:lnSpc>
            </a:pPr>
            <a:r>
              <a:rPr lang="en-GB" sz="2800" dirty="0"/>
              <a:t>Focus on positives (“good looking” &amp; thumbs up</a:t>
            </a:r>
            <a:r>
              <a:rPr lang="en-GB" sz="2800" dirty="0" smtClean="0"/>
              <a:t>)</a:t>
            </a:r>
          </a:p>
          <a:p>
            <a:pPr eaLnBrk="1" hangingPunct="1">
              <a:lnSpc>
                <a:spcPct val="80000"/>
              </a:lnSpc>
            </a:pPr>
            <a:endParaRPr lang="en-GB" sz="2800" dirty="0" smtClean="0"/>
          </a:p>
          <a:p>
            <a:pPr eaLnBrk="1" hangingPunct="1">
              <a:lnSpc>
                <a:spcPct val="80000"/>
              </a:lnSpc>
            </a:pPr>
            <a:r>
              <a:rPr lang="en-GB" sz="2800" dirty="0"/>
              <a:t>Eye contact for positives (not just negatives</a:t>
            </a:r>
            <a:r>
              <a:rPr lang="en-GB" sz="2800" dirty="0" smtClean="0"/>
              <a:t>)</a:t>
            </a:r>
          </a:p>
          <a:p>
            <a:pPr eaLnBrk="1" hangingPunct="1">
              <a:lnSpc>
                <a:spcPct val="80000"/>
              </a:lnSpc>
            </a:pPr>
            <a:endParaRPr lang="en-GB" sz="2800" dirty="0" smtClean="0"/>
          </a:p>
          <a:p>
            <a:pPr eaLnBrk="1" hangingPunct="1">
              <a:lnSpc>
                <a:spcPct val="80000"/>
              </a:lnSpc>
            </a:pPr>
            <a:r>
              <a:rPr lang="en-GB" sz="2800" dirty="0"/>
              <a:t>‘We’ commands to reduce individual </a:t>
            </a:r>
            <a:r>
              <a:rPr lang="en-GB" sz="2800" dirty="0" smtClean="0"/>
              <a:t>focus</a:t>
            </a:r>
          </a:p>
          <a:p>
            <a:pPr eaLnBrk="1" hangingPunct="1">
              <a:lnSpc>
                <a:spcPct val="80000"/>
              </a:lnSpc>
            </a:pPr>
            <a:endParaRPr lang="en-GB" sz="2800" dirty="0" smtClean="0"/>
          </a:p>
          <a:p>
            <a:pPr eaLnBrk="1" hangingPunct="1">
              <a:lnSpc>
                <a:spcPct val="80000"/>
              </a:lnSpc>
            </a:pPr>
            <a:r>
              <a:rPr lang="en-GB" sz="2800" dirty="0"/>
              <a:t>Choices to increase sense of </a:t>
            </a:r>
            <a:r>
              <a:rPr lang="en-GB" sz="2800" dirty="0" smtClean="0"/>
              <a:t>control</a:t>
            </a:r>
          </a:p>
          <a:p>
            <a:pPr eaLnBrk="1" hangingPunct="1">
              <a:lnSpc>
                <a:spcPct val="80000"/>
              </a:lnSpc>
            </a:pPr>
            <a:endParaRPr lang="en-GB" sz="2800" dirty="0" smtClean="0"/>
          </a:p>
          <a:p>
            <a:pPr eaLnBrk="1" hangingPunct="1">
              <a:lnSpc>
                <a:spcPct val="80000"/>
              </a:lnSpc>
            </a:pPr>
            <a:r>
              <a:rPr lang="en-GB" sz="2800" dirty="0"/>
              <a:t>1:1 quiet / calm down time</a:t>
            </a:r>
            <a:r>
              <a:rPr lang="en-GB" sz="2800" dirty="0" smtClean="0"/>
              <a:t> with </a:t>
            </a:r>
            <a:r>
              <a:rPr lang="en-GB" sz="2800" dirty="0"/>
              <a:t>adult support to model calming techniques &amp; discuss </a:t>
            </a:r>
            <a:r>
              <a:rPr lang="en-GB" sz="2800" dirty="0" smtClean="0"/>
              <a:t>alternatives</a:t>
            </a:r>
          </a:p>
          <a:p>
            <a:pPr eaLnBrk="1" hangingPunct="1">
              <a:lnSpc>
                <a:spcPct val="80000"/>
              </a:lnSpc>
            </a:pPr>
            <a:endParaRPr lang="en-GB" sz="2800" dirty="0" smtClean="0"/>
          </a:p>
          <a:p>
            <a:pPr eaLnBrk="1" hangingPunct="1">
              <a:lnSpc>
                <a:spcPct val="80000"/>
              </a:lnSpc>
            </a:pPr>
            <a:r>
              <a:rPr lang="en-GB" sz="2800" dirty="0"/>
              <a:t>Time out for hurting &amp; destructive behaviour (but ideally above)</a:t>
            </a:r>
          </a:p>
        </p:txBody>
      </p:sp>
      <p:sp>
        <p:nvSpPr>
          <p:cNvPr id="97282" name="Rectangle 2"/>
          <p:cNvSpPr>
            <a:spLocks noGrp="1" noChangeArrowheads="1"/>
          </p:cNvSpPr>
          <p:nvPr>
            <p:ph type="title"/>
          </p:nvPr>
        </p:nvSpPr>
        <p:spPr/>
        <p:txBody>
          <a:bodyPr/>
          <a:lstStyle/>
          <a:p>
            <a:pPr eaLnBrk="1" hangingPunct="1"/>
            <a:r>
              <a:rPr lang="en-GB" dirty="0">
                <a:solidFill>
                  <a:srgbClr val="FF0000"/>
                </a:solidFill>
              </a:rPr>
              <a:t>Emotional Sensitivity</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88066" name="Title 4"/>
          <p:cNvSpPr>
            <a:spLocks noGrp="1"/>
          </p:cNvSpPr>
          <p:nvPr>
            <p:ph type="title"/>
          </p:nvPr>
        </p:nvSpPr>
        <p:spPr/>
        <p:txBody>
          <a:bodyPr/>
          <a:lstStyle/>
          <a:p>
            <a:endParaRPr lang="en-US" dirty="0"/>
          </a:p>
        </p:txBody>
      </p:sp>
      <p:sp>
        <p:nvSpPr>
          <p:cNvPr id="88067" name="Vertical Text Placeholder 5"/>
          <p:cNvSpPr>
            <a:spLocks noGrp="1"/>
          </p:cNvSpPr>
          <p:nvPr>
            <p:ph type="body" orient="vert" idx="1"/>
          </p:nvPr>
        </p:nvSpPr>
        <p:spPr/>
        <p:txBody>
          <a:bodyPr/>
          <a:lstStyle/>
          <a:p>
            <a:endParaRPr lang="en-US"/>
          </a:p>
        </p:txBody>
      </p:sp>
      <p:pic>
        <p:nvPicPr>
          <p:cNvPr id="88068" name="Picture 11" descr="PICT0311"/>
          <p:cNvPicPr>
            <a:picLocks noGrp="1" noChangeAspect="1" noChangeArrowheads="1"/>
          </p:cNvPicPr>
          <p:nvPr>
            <p:ph sz="half" idx="4294967295"/>
          </p:nvPr>
        </p:nvPicPr>
        <p:blipFill>
          <a:blip r:embed="rId2"/>
          <a:srcRect/>
          <a:stretch>
            <a:fillRect/>
          </a:stretch>
        </p:blipFill>
        <p:spPr>
          <a:xfrm>
            <a:off x="0" y="0"/>
            <a:ext cx="9144000" cy="6858000"/>
          </a:xfrm>
          <a:noFill/>
        </p:spPr>
      </p:pic>
      <p:sp>
        <p:nvSpPr>
          <p:cNvPr id="92165" name="Text Box 4"/>
          <p:cNvSpPr txBox="1">
            <a:spLocks noChangeArrowheads="1"/>
          </p:cNvSpPr>
          <p:nvPr/>
        </p:nvSpPr>
        <p:spPr bwMode="auto">
          <a:xfrm>
            <a:off x="1447800" y="4038600"/>
            <a:ext cx="7448550" cy="2124075"/>
          </a:xfrm>
          <a:prstGeom prst="rect">
            <a:avLst/>
          </a:prstGeom>
          <a:noFill/>
          <a:ln w="9525">
            <a:noFill/>
            <a:miter lim="800000"/>
            <a:headEnd/>
            <a:tailEnd/>
          </a:ln>
        </p:spPr>
        <p:txBody>
          <a:bodyPr>
            <a:prstTxWarp prst="textNoShape">
              <a:avLst/>
            </a:prstTxWarp>
            <a:spAutoFit/>
          </a:bodyPr>
          <a:lstStyle/>
          <a:p>
            <a:pPr>
              <a:defRPr/>
            </a:pPr>
            <a:r>
              <a:rPr lang="en-GB" sz="4400">
                <a:solidFill>
                  <a:srgbClr val="FF3399"/>
                </a:solidFill>
              </a:rPr>
              <a:t>           </a:t>
            </a:r>
          </a:p>
          <a:p>
            <a:pPr>
              <a:defRPr/>
            </a:pPr>
            <a:r>
              <a:rPr lang="en-GB" sz="4400">
                <a:solidFill>
                  <a:srgbClr val="FF3399"/>
                </a:solidFill>
              </a:rPr>
              <a:t>                   Thank you.                          </a:t>
            </a:r>
          </a:p>
          <a:p>
            <a:pPr>
              <a:defRPr/>
            </a:pPr>
            <a:r>
              <a:rPr lang="en-GB" sz="4400">
                <a:solidFill>
                  <a:srgbClr val="FF3399"/>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88066"/>
                                        </p:tgtEl>
                                        <p:attrNameLst>
                                          <p:attrName>style.visibility</p:attrName>
                                        </p:attrNameLst>
                                      </p:cBhvr>
                                      <p:to>
                                        <p:strVal val="visible"/>
                                      </p:to>
                                    </p:set>
                                    <p:animEffect transition="in" filter="fade">
                                      <p:cBhvr>
                                        <p:cTn id="7" dur="2000"/>
                                        <p:tgtEl>
                                          <p:spTgt spid="880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88067">
                                            <p:txEl>
                                              <p:pRg st="0" end="0"/>
                                            </p:txEl>
                                          </p:spTgt>
                                        </p:tgtEl>
                                        <p:attrNameLst>
                                          <p:attrName>style.visibility</p:attrName>
                                        </p:attrNameLst>
                                      </p:cBhvr>
                                      <p:to>
                                        <p:strVal val="visible"/>
                                      </p:to>
                                    </p:set>
                                    <p:animEffect transition="in" filter="fade">
                                      <p:cBhvr>
                                        <p:cTn id="12" dur="2000"/>
                                        <p:tgtEl>
                                          <p:spTgt spid="880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8068"/>
                                        </p:tgtEl>
                                        <p:attrNameLst>
                                          <p:attrName>style.visibility</p:attrName>
                                        </p:attrNameLst>
                                      </p:cBhvr>
                                      <p:to>
                                        <p:strVal val="visible"/>
                                      </p:to>
                                    </p:set>
                                    <p:animEffect transition="in" filter="fade">
                                      <p:cBhvr>
                                        <p:cTn id="17" dur="2000"/>
                                        <p:tgtEl>
                                          <p:spTgt spid="880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P spid="88067"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Concourse.thmx</Template>
  <TotalTime>5166</TotalTime>
  <Words>4566</Words>
  <Application>Microsoft Macintosh PowerPoint</Application>
  <PresentationFormat>On-screen Show (4:3)</PresentationFormat>
  <Paragraphs>749</Paragraphs>
  <Slides>97</Slides>
  <Notes>23</Notes>
  <HiddenSlides>1</HiddenSlides>
  <MMClips>0</MMClips>
  <ScaleCrop>false</ScaleCrop>
  <HeadingPairs>
    <vt:vector size="4" baseType="variant">
      <vt:variant>
        <vt:lpstr>Design Template</vt:lpstr>
      </vt:variant>
      <vt:variant>
        <vt:i4>1</vt:i4>
      </vt:variant>
      <vt:variant>
        <vt:lpstr>Slide Titles</vt:lpstr>
      </vt:variant>
      <vt:variant>
        <vt:i4>97</vt:i4>
      </vt:variant>
    </vt:vector>
  </HeadingPairs>
  <TitlesOfParts>
    <vt:vector size="98" baseType="lpstr">
      <vt:lpstr>Concourse</vt:lpstr>
      <vt:lpstr>   ASD(ASC) and ADHD</vt:lpstr>
      <vt:lpstr>Why is it good to know about ADHD?</vt:lpstr>
      <vt:lpstr>DSM IV, 1994</vt:lpstr>
      <vt:lpstr>Neurodevelopmental Disorders DSM 5 (2013):</vt:lpstr>
      <vt:lpstr>Follow same structure of criteria setting:</vt:lpstr>
      <vt:lpstr> ASD</vt:lpstr>
      <vt:lpstr>COMORBIDITY Swedish school-age children</vt:lpstr>
      <vt:lpstr>How many children have autism? </vt:lpstr>
      <vt:lpstr>Individuals born in Sweden between 1987 and 2006</vt:lpstr>
      <vt:lpstr>Which means:</vt:lpstr>
      <vt:lpstr>Why does it matter?</vt:lpstr>
      <vt:lpstr>           ADHD symptoms delay                    ASD diagnosis</vt:lpstr>
      <vt:lpstr>Why do they coexist?</vt:lpstr>
      <vt:lpstr>Risk Factors:</vt:lpstr>
      <vt:lpstr>What is ADHD?</vt:lpstr>
      <vt:lpstr>   Core symptoms</vt:lpstr>
      <vt:lpstr>What are the signs?</vt:lpstr>
      <vt:lpstr>Inattentive symptoms</vt:lpstr>
      <vt:lpstr>Hyperactive symptoms</vt:lpstr>
      <vt:lpstr>Impulsive symptoms</vt:lpstr>
      <vt:lpstr>ADHD or bad behaviour?</vt:lpstr>
      <vt:lpstr>Classroom behaviours</vt:lpstr>
      <vt:lpstr>Classroom Behaviour</vt:lpstr>
      <vt:lpstr>Aren’t All Children Like that?</vt:lpstr>
      <vt:lpstr>  Toolkit.</vt:lpstr>
      <vt:lpstr>Diagnosis</vt:lpstr>
      <vt:lpstr>Slide 27</vt:lpstr>
      <vt:lpstr>  Clothing?</vt:lpstr>
      <vt:lpstr>Behaviour</vt:lpstr>
      <vt:lpstr>Obsessional Traits:</vt:lpstr>
      <vt:lpstr>Obsessional traits:</vt:lpstr>
      <vt:lpstr>Collecting?  </vt:lpstr>
      <vt:lpstr>Conversation/language?</vt:lpstr>
      <vt:lpstr>Literal understanding:</vt:lpstr>
      <vt:lpstr>At initial ADHD assessment.</vt:lpstr>
      <vt:lpstr>Involving schools and colleges:   </vt:lpstr>
      <vt:lpstr>School Observation Checklist.</vt:lpstr>
      <vt:lpstr>School observation</vt:lpstr>
      <vt:lpstr>Qb Test</vt:lpstr>
      <vt:lpstr>QbTest is now the first objective test cleared by FDA for treatment follow-up of ADHD   </vt:lpstr>
      <vt:lpstr>Slide 41</vt:lpstr>
      <vt:lpstr>Slide 42</vt:lpstr>
      <vt:lpstr>QB report: Not ADHD.</vt:lpstr>
      <vt:lpstr>Impairment?</vt:lpstr>
      <vt:lpstr>Assessment of impairment</vt:lpstr>
      <vt:lpstr>Childhood domains:</vt:lpstr>
      <vt:lpstr>Adult/adolescent domains</vt:lpstr>
      <vt:lpstr>Slide 48</vt:lpstr>
      <vt:lpstr>Effective management?</vt:lpstr>
      <vt:lpstr>Slide 50</vt:lpstr>
      <vt:lpstr>Preschool</vt:lpstr>
      <vt:lpstr>Preschool</vt:lpstr>
      <vt:lpstr>What Helps?</vt:lpstr>
      <vt:lpstr>Specific Techniques </vt:lpstr>
      <vt:lpstr>Effective management for school age children with; </vt:lpstr>
      <vt:lpstr>Management strategies for children with  ASD+ADHD in school</vt:lpstr>
      <vt:lpstr>Top ten hints and tips</vt:lpstr>
      <vt:lpstr>Top ten hints and tips</vt:lpstr>
      <vt:lpstr>Top ten hints and tips</vt:lpstr>
      <vt:lpstr>Top ten hints and tips</vt:lpstr>
      <vt:lpstr>Top ten hints and tips</vt:lpstr>
      <vt:lpstr>Top ten hints and tips</vt:lpstr>
      <vt:lpstr>Top ten hints and tips</vt:lpstr>
      <vt:lpstr>Medication</vt:lpstr>
      <vt:lpstr>Medication in ASD/ADHD</vt:lpstr>
      <vt:lpstr>Medication?</vt:lpstr>
      <vt:lpstr>Medication Pathways:  Review question:  What is the most clinically and cost-effective sequence of pharmacological treatment for children and young people with ADHD? </vt:lpstr>
      <vt:lpstr> Preschool children and medication:</vt:lpstr>
      <vt:lpstr> Schoolage children:</vt:lpstr>
      <vt:lpstr>First-line: </vt:lpstr>
      <vt:lpstr>Slide 71</vt:lpstr>
      <vt:lpstr>Slide 72</vt:lpstr>
      <vt:lpstr>    Baseline assessment: pre medication</vt:lpstr>
      <vt:lpstr>Comprehensive, holistic shared treatment plan that addresses psychological, behavioural and occupational or educational needs.  </vt:lpstr>
      <vt:lpstr>    Coexisting difficulties:  </vt:lpstr>
      <vt:lpstr>Use of medication for ADHD in the presence of ASD  </vt:lpstr>
      <vt:lpstr>Other ADHD medications and ASD.</vt:lpstr>
      <vt:lpstr>Follow-up and monitoring </vt:lpstr>
      <vt:lpstr>When behaviour difficulties are severe</vt:lpstr>
      <vt:lpstr>So?    If definite ADHD diagnosis in C/YP with ASD  and no contraindication:   </vt:lpstr>
      <vt:lpstr>Developmental Coordination Disorder.  </vt:lpstr>
      <vt:lpstr>Simple screens: for motor  problems</vt:lpstr>
      <vt:lpstr>Spotty dogs.</vt:lpstr>
      <vt:lpstr>  Writing</vt:lpstr>
      <vt:lpstr>Anxiety Disorders  (10-40% in ADHD &gt; in those with  ASD+ADHD)</vt:lpstr>
      <vt:lpstr>Sleep disorders (30-56%) </vt:lpstr>
      <vt:lpstr>Management</vt:lpstr>
      <vt:lpstr>           Resources: </vt:lpstr>
      <vt:lpstr>Slide 89</vt:lpstr>
      <vt:lpstr>Why treatment is important:</vt:lpstr>
      <vt:lpstr>And:</vt:lpstr>
      <vt:lpstr>Specific Techniques</vt:lpstr>
      <vt:lpstr>Attention &amp; Turn Taking</vt:lpstr>
      <vt:lpstr>Auditory Memory Games</vt:lpstr>
      <vt:lpstr>Impulse Control / Waiting</vt:lpstr>
      <vt:lpstr>Emotional Sensitivity</vt:lpstr>
      <vt:lpstr>Slide 97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COMORBIDITY Autism spectrum/ADHD</dc:title>
  <dc:creator>Val Robinson</dc:creator>
  <cp:lastModifiedBy>Val Robinson</cp:lastModifiedBy>
  <cp:revision>34</cp:revision>
  <dcterms:created xsi:type="dcterms:W3CDTF">2019-09-18T11:07:33Z</dcterms:created>
  <dcterms:modified xsi:type="dcterms:W3CDTF">2019-09-18T13:32:32Z</dcterms:modified>
</cp:coreProperties>
</file>